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y="5143500" cx="9144000"/>
  <p:notesSz cx="6858000" cy="9144000"/>
  <p:embeddedFontLst>
    <p:embeddedFont>
      <p:font typeface="Roboto Thin"/>
      <p:regular r:id="rId65"/>
      <p:bold r:id="rId66"/>
      <p:italic r:id="rId67"/>
      <p:boldItalic r:id="rId68"/>
    </p:embeddedFont>
    <p:embeddedFont>
      <p:font typeface="Roboto Medium"/>
      <p:regular r:id="rId69"/>
      <p:bold r:id="rId70"/>
      <p:italic r:id="rId71"/>
      <p:boldItalic r:id="rId72"/>
    </p:embeddedFont>
    <p:embeddedFont>
      <p:font typeface="Roboto"/>
      <p:regular r:id="rId73"/>
      <p:bold r:id="rId74"/>
      <p:italic r:id="rId75"/>
      <p:boldItalic r:id="rId76"/>
    </p:embeddedFont>
    <p:embeddedFont>
      <p:font typeface="Inconsolata"/>
      <p:regular r:id="rId77"/>
      <p:bold r:id="rId78"/>
    </p:embeddedFont>
    <p:embeddedFont>
      <p:font typeface="Roboto Light"/>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F13320B-0B3C-491C-B00D-7E62B68E1D02}">
  <a:tblStyle styleId="{0F13320B-0B3C-491C-B00D-7E62B68E1D02}"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899CEAFB-8B45-41FB-98D0-074B2C55C45D}"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b="off" i="off"/>
      <a:tcStyle>
        <a:fill>
          <a:solidFill>
            <a:srgbClr val="CDD4EA"/>
          </a:solidFill>
        </a:fill>
      </a:tcStyle>
    </a:band1H>
    <a:band2H>
      <a:tcTxStyle b="off" i="off"/>
    </a:band2H>
    <a:band1V>
      <a:tcTxStyle b="off" i="off"/>
      <a:tcStyle>
        <a:fill>
          <a:solidFill>
            <a:srgbClr val="CDD4E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Light-bold.fntdata"/><Relationship Id="rId82" Type="http://schemas.openxmlformats.org/officeDocument/2006/relationships/font" Target="fonts/RobotoLight-boldItalic.fntdata"/><Relationship Id="rId81" Type="http://schemas.openxmlformats.org/officeDocument/2006/relationships/font" Target="fonts/Roboto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regular.fntdata"/><Relationship Id="rId72" Type="http://schemas.openxmlformats.org/officeDocument/2006/relationships/font" Target="fonts/RobotoMedium-boldItalic.fntdata"/><Relationship Id="rId31" Type="http://schemas.openxmlformats.org/officeDocument/2006/relationships/slide" Target="slides/slide24.xml"/><Relationship Id="rId75" Type="http://schemas.openxmlformats.org/officeDocument/2006/relationships/font" Target="fonts/Roboto-italic.fntdata"/><Relationship Id="rId30" Type="http://schemas.openxmlformats.org/officeDocument/2006/relationships/slide" Target="slides/slide23.xml"/><Relationship Id="rId74" Type="http://schemas.openxmlformats.org/officeDocument/2006/relationships/font" Target="fonts/Roboto-bold.fntdata"/><Relationship Id="rId33" Type="http://schemas.openxmlformats.org/officeDocument/2006/relationships/slide" Target="slides/slide26.xml"/><Relationship Id="rId77" Type="http://schemas.openxmlformats.org/officeDocument/2006/relationships/font" Target="fonts/Inconsolata-regular.fntdata"/><Relationship Id="rId32" Type="http://schemas.openxmlformats.org/officeDocument/2006/relationships/slide" Target="slides/slide25.xml"/><Relationship Id="rId76" Type="http://schemas.openxmlformats.org/officeDocument/2006/relationships/font" Target="fonts/Roboto-boldItalic.fntdata"/><Relationship Id="rId35" Type="http://schemas.openxmlformats.org/officeDocument/2006/relationships/slide" Target="slides/slide28.xml"/><Relationship Id="rId79" Type="http://schemas.openxmlformats.org/officeDocument/2006/relationships/font" Target="fonts/RobotoLight-regular.fntdata"/><Relationship Id="rId34" Type="http://schemas.openxmlformats.org/officeDocument/2006/relationships/slide" Target="slides/slide27.xml"/><Relationship Id="rId78" Type="http://schemas.openxmlformats.org/officeDocument/2006/relationships/font" Target="fonts/Inconsolata-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RobotoThin-bold.fntdata"/><Relationship Id="rId21" Type="http://schemas.openxmlformats.org/officeDocument/2006/relationships/slide" Target="slides/slide14.xml"/><Relationship Id="rId65" Type="http://schemas.openxmlformats.org/officeDocument/2006/relationships/font" Target="fonts/RobotoThin-regular.fntdata"/><Relationship Id="rId24" Type="http://schemas.openxmlformats.org/officeDocument/2006/relationships/slide" Target="slides/slide17.xml"/><Relationship Id="rId68" Type="http://schemas.openxmlformats.org/officeDocument/2006/relationships/font" Target="fonts/RobotoThin-boldItalic.fntdata"/><Relationship Id="rId23" Type="http://schemas.openxmlformats.org/officeDocument/2006/relationships/slide" Target="slides/slide16.xml"/><Relationship Id="rId67" Type="http://schemas.openxmlformats.org/officeDocument/2006/relationships/font" Target="fonts/RobotoThin-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Medium-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6001ecd78b_2_107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Removed “click to add title” - Tatiana</a:t>
            </a:r>
            <a:endParaRPr/>
          </a:p>
        </p:txBody>
      </p:sp>
      <p:sp>
        <p:nvSpPr>
          <p:cNvPr id="1129" name="Google Shape;1129;g6001ecd78b_2_10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3" name="Shape 1233"/>
        <p:cNvGrpSpPr/>
        <p:nvPr/>
      </p:nvGrpSpPr>
      <p:grpSpPr>
        <a:xfrm>
          <a:off x="0" y="0"/>
          <a:ext cx="0" cy="0"/>
          <a:chOff x="0" y="0"/>
          <a:chExt cx="0" cy="0"/>
        </a:xfrm>
      </p:grpSpPr>
      <p:sp>
        <p:nvSpPr>
          <p:cNvPr id="1234" name="Google Shape;1234;g6001ecd78b_2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5" name="Google Shape;1235;g6001ecd78b_2_1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0" name="Shape 1240"/>
        <p:cNvGrpSpPr/>
        <p:nvPr/>
      </p:nvGrpSpPr>
      <p:grpSpPr>
        <a:xfrm>
          <a:off x="0" y="0"/>
          <a:ext cx="0" cy="0"/>
          <a:chOff x="0" y="0"/>
          <a:chExt cx="0" cy="0"/>
        </a:xfrm>
      </p:grpSpPr>
      <p:sp>
        <p:nvSpPr>
          <p:cNvPr id="1241" name="Google Shape;1241;g6001ecd78b_2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2" name="Google Shape;1242;g6001ecd78b_2_1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9" name="Shape 1249"/>
        <p:cNvGrpSpPr/>
        <p:nvPr/>
      </p:nvGrpSpPr>
      <p:grpSpPr>
        <a:xfrm>
          <a:off x="0" y="0"/>
          <a:ext cx="0" cy="0"/>
          <a:chOff x="0" y="0"/>
          <a:chExt cx="0" cy="0"/>
        </a:xfrm>
      </p:grpSpPr>
      <p:sp>
        <p:nvSpPr>
          <p:cNvPr id="1250" name="Google Shape;1250;g6001ecd78b_2_1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1" name="Google Shape;1251;g6001ecd78b_2_11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8" name="Shape 1258"/>
        <p:cNvGrpSpPr/>
        <p:nvPr/>
      </p:nvGrpSpPr>
      <p:grpSpPr>
        <a:xfrm>
          <a:off x="0" y="0"/>
          <a:ext cx="0" cy="0"/>
          <a:chOff x="0" y="0"/>
          <a:chExt cx="0" cy="0"/>
        </a:xfrm>
      </p:grpSpPr>
      <p:sp>
        <p:nvSpPr>
          <p:cNvPr id="1259" name="Google Shape;1259;g6001ecd78b_2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0" name="Google Shape;1260;g6001ecd78b_2_1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0" name="Shape 1270"/>
        <p:cNvGrpSpPr/>
        <p:nvPr/>
      </p:nvGrpSpPr>
      <p:grpSpPr>
        <a:xfrm>
          <a:off x="0" y="0"/>
          <a:ext cx="0" cy="0"/>
          <a:chOff x="0" y="0"/>
          <a:chExt cx="0" cy="0"/>
        </a:xfrm>
      </p:grpSpPr>
      <p:sp>
        <p:nvSpPr>
          <p:cNvPr id="1271" name="Google Shape;1271;g6001ecd78b_2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2" name="Google Shape;1272;g6001ecd78b_2_1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6001ecd78b_2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g6001ecd78b_2_1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Google Shape;1303;g6001ecd78b_2_1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4" name="Google Shape;1304;g6001ecd78b_2_12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6001ecd78b_2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0" name="Google Shape;1320;g6001ecd78b_2_1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Python logo from Shutterstock, does not violate any copyright.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6001ecd78b_2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0" name="Google Shape;1330;g6001ecd78b_2_1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Python logo from Shutterstock, does not violate any copyright.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6001ecd78b_2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5" name="Google Shape;1345;g6001ecd78b_2_12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6001ecd78b_2_1084: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36" name="Google Shape;1136;g6001ecd78b_2_10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0" name="Shape 1350"/>
        <p:cNvGrpSpPr/>
        <p:nvPr/>
      </p:nvGrpSpPr>
      <p:grpSpPr>
        <a:xfrm>
          <a:off x="0" y="0"/>
          <a:ext cx="0" cy="0"/>
          <a:chOff x="0" y="0"/>
          <a:chExt cx="0" cy="0"/>
        </a:xfrm>
      </p:grpSpPr>
      <p:sp>
        <p:nvSpPr>
          <p:cNvPr id="1351" name="Google Shape;1351;g6001ecd78b_2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2" name="Google Shape;1352;g6001ecd78b_2_12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7" name="Shape 1357"/>
        <p:cNvGrpSpPr/>
        <p:nvPr/>
      </p:nvGrpSpPr>
      <p:grpSpPr>
        <a:xfrm>
          <a:off x="0" y="0"/>
          <a:ext cx="0" cy="0"/>
          <a:chOff x="0" y="0"/>
          <a:chExt cx="0" cy="0"/>
        </a:xfrm>
      </p:grpSpPr>
      <p:sp>
        <p:nvSpPr>
          <p:cNvPr id="1358" name="Google Shape;1358;g6001ecd78b_2_128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9" name="Google Shape;1359;g6001ecd78b_2_1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5" name="Shape 1375"/>
        <p:cNvGrpSpPr/>
        <p:nvPr/>
      </p:nvGrpSpPr>
      <p:grpSpPr>
        <a:xfrm>
          <a:off x="0" y="0"/>
          <a:ext cx="0" cy="0"/>
          <a:chOff x="0" y="0"/>
          <a:chExt cx="0" cy="0"/>
        </a:xfrm>
      </p:grpSpPr>
      <p:sp>
        <p:nvSpPr>
          <p:cNvPr id="1376" name="Google Shape;1376;g6001ecd78b_2_130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7" name="Google Shape;1377;g6001ecd78b_2_1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3" name="Shape 1393"/>
        <p:cNvGrpSpPr/>
        <p:nvPr/>
      </p:nvGrpSpPr>
      <p:grpSpPr>
        <a:xfrm>
          <a:off x="0" y="0"/>
          <a:ext cx="0" cy="0"/>
          <a:chOff x="0" y="0"/>
          <a:chExt cx="0" cy="0"/>
        </a:xfrm>
      </p:grpSpPr>
      <p:sp>
        <p:nvSpPr>
          <p:cNvPr id="1394" name="Google Shape;1394;g6001ecd78b_2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5" name="Google Shape;1395;g6001ecd78b_2_1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3" name="Shape 1403"/>
        <p:cNvGrpSpPr/>
        <p:nvPr/>
      </p:nvGrpSpPr>
      <p:grpSpPr>
        <a:xfrm>
          <a:off x="0" y="0"/>
          <a:ext cx="0" cy="0"/>
          <a:chOff x="0" y="0"/>
          <a:chExt cx="0" cy="0"/>
        </a:xfrm>
      </p:grpSpPr>
      <p:sp>
        <p:nvSpPr>
          <p:cNvPr id="1404" name="Google Shape;1404;g6001ecd78b_2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5" name="Google Shape;1405;g6001ecd78b_2_1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6001ecd78b_2_1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g6001ecd78b_2_1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9" name="Shape 1429"/>
        <p:cNvGrpSpPr/>
        <p:nvPr/>
      </p:nvGrpSpPr>
      <p:grpSpPr>
        <a:xfrm>
          <a:off x="0" y="0"/>
          <a:ext cx="0" cy="0"/>
          <a:chOff x="0" y="0"/>
          <a:chExt cx="0" cy="0"/>
        </a:xfrm>
      </p:grpSpPr>
      <p:sp>
        <p:nvSpPr>
          <p:cNvPr id="1430" name="Google Shape;1430;g6001ecd78b_2_135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1" name="Google Shape;1431;g6001ecd78b_2_1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Google Shape;1448;g6001ecd78b_2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6001ecd78b_2_1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4" name="Shape 1454"/>
        <p:cNvGrpSpPr/>
        <p:nvPr/>
      </p:nvGrpSpPr>
      <p:grpSpPr>
        <a:xfrm>
          <a:off x="0" y="0"/>
          <a:ext cx="0" cy="0"/>
          <a:chOff x="0" y="0"/>
          <a:chExt cx="0" cy="0"/>
        </a:xfrm>
      </p:grpSpPr>
      <p:sp>
        <p:nvSpPr>
          <p:cNvPr id="1455" name="Google Shape;1455;g6001ecd78b_2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6" name="Google Shape;1456;g6001ecd78b_2_13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6001ecd78b_2_1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g6001ecd78b_2_13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1" name="Shape 1141"/>
        <p:cNvGrpSpPr/>
        <p:nvPr/>
      </p:nvGrpSpPr>
      <p:grpSpPr>
        <a:xfrm>
          <a:off x="0" y="0"/>
          <a:ext cx="0" cy="0"/>
          <a:chOff x="0" y="0"/>
          <a:chExt cx="0" cy="0"/>
        </a:xfrm>
      </p:grpSpPr>
      <p:sp>
        <p:nvSpPr>
          <p:cNvPr id="1142" name="Google Shape;1142;g6001ecd78b_2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3" name="Google Shape;1143;g6001ecd78b_2_10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1" name="Shape 1471"/>
        <p:cNvGrpSpPr/>
        <p:nvPr/>
      </p:nvGrpSpPr>
      <p:grpSpPr>
        <a:xfrm>
          <a:off x="0" y="0"/>
          <a:ext cx="0" cy="0"/>
          <a:chOff x="0" y="0"/>
          <a:chExt cx="0" cy="0"/>
        </a:xfrm>
      </p:grpSpPr>
      <p:sp>
        <p:nvSpPr>
          <p:cNvPr id="1472" name="Google Shape;1472;g6001ecd78b_2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3" name="Google Shape;1473;g6001ecd78b_2_13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Google Shape;1478;g6001ecd78b_2_1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9" name="Google Shape;1479;g6001ecd78b_2_13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6001ecd78b_2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6" name="Google Shape;1486;g6001ecd78b_2_14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Google Shape;1493;g6001ecd78b_2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4" name="Google Shape;1494;g6001ecd78b_2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6001ecd78b_2_1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3" name="Google Shape;1503;g6001ecd78b_2_14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7" name="Shape 1507"/>
        <p:cNvGrpSpPr/>
        <p:nvPr/>
      </p:nvGrpSpPr>
      <p:grpSpPr>
        <a:xfrm>
          <a:off x="0" y="0"/>
          <a:ext cx="0" cy="0"/>
          <a:chOff x="0" y="0"/>
          <a:chExt cx="0" cy="0"/>
        </a:xfrm>
      </p:grpSpPr>
      <p:sp>
        <p:nvSpPr>
          <p:cNvPr id="1508" name="Google Shape;1508;g6001ecd78b_2_1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9" name="Google Shape;1509;g6001ecd78b_2_1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g6001ecd78b_2_1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g6001ecd78b_2_1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g6001ecd78b_2_1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g6001ecd78b_2_1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Slide out of order. Originally 43, moving to 38. - Tatiana</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6001ecd78b_2_14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9" name="Google Shape;1529;g6001ecd78b_2_14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6001ecd78b_2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8" name="Google Shape;1538;g6001ecd78b_2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6001ecd78b_2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g6001ecd78b_2_1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2" name="Shape 1542"/>
        <p:cNvGrpSpPr/>
        <p:nvPr/>
      </p:nvGrpSpPr>
      <p:grpSpPr>
        <a:xfrm>
          <a:off x="0" y="0"/>
          <a:ext cx="0" cy="0"/>
          <a:chOff x="0" y="0"/>
          <a:chExt cx="0" cy="0"/>
        </a:xfrm>
      </p:grpSpPr>
      <p:sp>
        <p:nvSpPr>
          <p:cNvPr id="1543" name="Google Shape;1543;g6001ecd78b_2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g6001ecd78b_2_14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9" name="Shape 1549"/>
        <p:cNvGrpSpPr/>
        <p:nvPr/>
      </p:nvGrpSpPr>
      <p:grpSpPr>
        <a:xfrm>
          <a:off x="0" y="0"/>
          <a:ext cx="0" cy="0"/>
          <a:chOff x="0" y="0"/>
          <a:chExt cx="0" cy="0"/>
        </a:xfrm>
      </p:grpSpPr>
      <p:sp>
        <p:nvSpPr>
          <p:cNvPr id="1550" name="Google Shape;1550;g6001ecd78b_2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g6001ecd78b_2_14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8" name="Shape 1558"/>
        <p:cNvGrpSpPr/>
        <p:nvPr/>
      </p:nvGrpSpPr>
      <p:grpSpPr>
        <a:xfrm>
          <a:off x="0" y="0"/>
          <a:ext cx="0" cy="0"/>
          <a:chOff x="0" y="0"/>
          <a:chExt cx="0" cy="0"/>
        </a:xfrm>
      </p:grpSpPr>
      <p:sp>
        <p:nvSpPr>
          <p:cNvPr id="1559" name="Google Shape;1559;g6001ecd78b_2_1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0" name="Google Shape;1560;g6001ecd78b_2_14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6001ecd78b_2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0" name="Google Shape;1570;g6001ecd78b_2_14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Google Shape;1578;g6001ecd78b_2_148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79" name="Google Shape;1579;g6001ecd78b_2_14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4" name="Shape 1584"/>
        <p:cNvGrpSpPr/>
        <p:nvPr/>
      </p:nvGrpSpPr>
      <p:grpSpPr>
        <a:xfrm>
          <a:off x="0" y="0"/>
          <a:ext cx="0" cy="0"/>
          <a:chOff x="0" y="0"/>
          <a:chExt cx="0" cy="0"/>
        </a:xfrm>
      </p:grpSpPr>
      <p:sp>
        <p:nvSpPr>
          <p:cNvPr id="1585" name="Google Shape;1585;g6001ecd78b_2_1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6" name="Google Shape;1586;g6001ecd78b_2_1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Google Shape;1593;g6001ecd78b_2_1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g6001ecd78b_2_14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1" name="Shape 1601"/>
        <p:cNvGrpSpPr/>
        <p:nvPr/>
      </p:nvGrpSpPr>
      <p:grpSpPr>
        <a:xfrm>
          <a:off x="0" y="0"/>
          <a:ext cx="0" cy="0"/>
          <a:chOff x="0" y="0"/>
          <a:chExt cx="0" cy="0"/>
        </a:xfrm>
      </p:grpSpPr>
      <p:sp>
        <p:nvSpPr>
          <p:cNvPr id="1602" name="Google Shape;1602;g6001ecd78b_2_1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3" name="Google Shape;1603;g6001ecd78b_2_15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7" name="Shape 1607"/>
        <p:cNvGrpSpPr/>
        <p:nvPr/>
      </p:nvGrpSpPr>
      <p:grpSpPr>
        <a:xfrm>
          <a:off x="0" y="0"/>
          <a:ext cx="0" cy="0"/>
          <a:chOff x="0" y="0"/>
          <a:chExt cx="0" cy="0"/>
        </a:xfrm>
      </p:grpSpPr>
      <p:sp>
        <p:nvSpPr>
          <p:cNvPr id="1608" name="Google Shape;1608;g6001ecd78b_2_151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9" name="Google Shape;1609;g6001ecd78b_2_15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4" name="Shape 1614"/>
        <p:cNvGrpSpPr/>
        <p:nvPr/>
      </p:nvGrpSpPr>
      <p:grpSpPr>
        <a:xfrm>
          <a:off x="0" y="0"/>
          <a:ext cx="0" cy="0"/>
          <a:chOff x="0" y="0"/>
          <a:chExt cx="0" cy="0"/>
        </a:xfrm>
      </p:grpSpPr>
      <p:sp>
        <p:nvSpPr>
          <p:cNvPr id="1615" name="Google Shape;1615;g6001ecd78b_2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6" name="Google Shape;1616;g6001ecd78b_2_15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6001ecd78b_2_1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1" name="Google Shape;1161;g6001ecd78b_2_1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Google Shape;1627;g6001ecd78b_2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8" name="Google Shape;1628;g6001ecd78b_2_1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2" name="Shape 1642"/>
        <p:cNvGrpSpPr/>
        <p:nvPr/>
      </p:nvGrpSpPr>
      <p:grpSpPr>
        <a:xfrm>
          <a:off x="0" y="0"/>
          <a:ext cx="0" cy="0"/>
          <a:chOff x="0" y="0"/>
          <a:chExt cx="0" cy="0"/>
        </a:xfrm>
      </p:grpSpPr>
      <p:sp>
        <p:nvSpPr>
          <p:cNvPr id="1643" name="Google Shape;1643;g6001ecd78b_2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4" name="Google Shape;1644;g6001ecd78b_2_15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4" name="Shape 1654"/>
        <p:cNvGrpSpPr/>
        <p:nvPr/>
      </p:nvGrpSpPr>
      <p:grpSpPr>
        <a:xfrm>
          <a:off x="0" y="0"/>
          <a:ext cx="0" cy="0"/>
          <a:chOff x="0" y="0"/>
          <a:chExt cx="0" cy="0"/>
        </a:xfrm>
      </p:grpSpPr>
      <p:sp>
        <p:nvSpPr>
          <p:cNvPr id="1655" name="Google Shape;1655;g6001ecd78b_2_1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6" name="Google Shape;1656;g6001ecd78b_2_1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6001ecd78b_2_1569: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72" name="Google Shape;1672;g6001ecd78b_2_15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7" name="Shape 1677"/>
        <p:cNvGrpSpPr/>
        <p:nvPr/>
      </p:nvGrpSpPr>
      <p:grpSpPr>
        <a:xfrm>
          <a:off x="0" y="0"/>
          <a:ext cx="0" cy="0"/>
          <a:chOff x="0" y="0"/>
          <a:chExt cx="0" cy="0"/>
        </a:xfrm>
      </p:grpSpPr>
      <p:sp>
        <p:nvSpPr>
          <p:cNvPr id="1678" name="Google Shape;1678;g6001ecd78b_2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9" name="Google Shape;1679;g6001ecd78b_2_1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5" name="Shape 1685"/>
        <p:cNvGrpSpPr/>
        <p:nvPr/>
      </p:nvGrpSpPr>
      <p:grpSpPr>
        <a:xfrm>
          <a:off x="0" y="0"/>
          <a:ext cx="0" cy="0"/>
          <a:chOff x="0" y="0"/>
          <a:chExt cx="0" cy="0"/>
        </a:xfrm>
      </p:grpSpPr>
      <p:sp>
        <p:nvSpPr>
          <p:cNvPr id="1686" name="Google Shape;1686;g6001ecd78b_2_1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7" name="Google Shape;1687;g6001ecd78b_2_1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2" name="Shape 1702"/>
        <p:cNvGrpSpPr/>
        <p:nvPr/>
      </p:nvGrpSpPr>
      <p:grpSpPr>
        <a:xfrm>
          <a:off x="0" y="0"/>
          <a:ext cx="0" cy="0"/>
          <a:chOff x="0" y="0"/>
          <a:chExt cx="0" cy="0"/>
        </a:xfrm>
      </p:grpSpPr>
      <p:sp>
        <p:nvSpPr>
          <p:cNvPr id="1703" name="Google Shape;1703;g6001ecd78b_2_1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4" name="Google Shape;1704;g6001ecd78b_2_15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8" name="Shape 1708"/>
        <p:cNvGrpSpPr/>
        <p:nvPr/>
      </p:nvGrpSpPr>
      <p:grpSpPr>
        <a:xfrm>
          <a:off x="0" y="0"/>
          <a:ext cx="0" cy="0"/>
          <a:chOff x="0" y="0"/>
          <a:chExt cx="0" cy="0"/>
        </a:xfrm>
      </p:grpSpPr>
      <p:sp>
        <p:nvSpPr>
          <p:cNvPr id="1709" name="Google Shape;1709;g6001ecd78b_2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0" name="Google Shape;1710;g6001ecd78b_2_16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6001ecd78b_2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1" name="Google Shape;1171;g6001ecd78b_2_1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6001ecd78b_2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g6001ecd78b_2_1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6001ecd78b_2_1133: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1" name="Google Shape;1191;g6001ecd78b_2_11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6001ecd78b_2_1168: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AdobeStock_42341636</a:t>
            </a:r>
            <a:endParaRPr/>
          </a:p>
        </p:txBody>
      </p:sp>
      <p:sp>
        <p:nvSpPr>
          <p:cNvPr id="1227" name="Google Shape;1227;g6001ecd78b_2_1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5.png"/><Relationship Id="rId4"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9.pn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54" name="Google Shape;5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 name="Google Shape;55;p14"/>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56" name="Google Shape;56;p14"/>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57" name="Google Shape;57;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Boot Camp</a:t>
            </a:r>
            <a:endParaRPr b="0" i="0" sz="1800" u="none" cap="none" strike="noStrike">
              <a:solidFill>
                <a:srgbClr val="FFFFFF"/>
              </a:solidFill>
              <a:latin typeface="Roboto Medium"/>
              <a:ea typeface="Roboto Medium"/>
              <a:cs typeface="Roboto Medium"/>
              <a:sym typeface="Roboto Medium"/>
            </a:endParaRPr>
          </a:p>
        </p:txBody>
      </p:sp>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61" name="Google Shape;61;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62"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4" name="Google Shape;64;p15"/>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67"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b="0" l="0" r="0" t="0"/>
          <a:stretch/>
        </p:blipFill>
        <p:spPr>
          <a:xfrm>
            <a:off x="4286263" y="1183050"/>
            <a:ext cx="827470" cy="3662574"/>
          </a:xfrm>
          <a:prstGeom prst="rect">
            <a:avLst/>
          </a:prstGeom>
          <a:noFill/>
          <a:ln>
            <a:noFill/>
          </a:ln>
        </p:spPr>
      </p:pic>
      <p:sp>
        <p:nvSpPr>
          <p:cNvPr id="69" name="Google Shape;69;p16"/>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2" name="Google Shape;72;p1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 name="Google Shape;73;p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4" name="Google Shape;74;p1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5" name="Google Shape;75;p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76" name="Google Shape;76;p16"/>
          <p:cNvGrpSpPr/>
          <p:nvPr/>
        </p:nvGrpSpPr>
        <p:grpSpPr>
          <a:xfrm>
            <a:off x="457206" y="1421303"/>
            <a:ext cx="533372" cy="533480"/>
            <a:chOff x="457200" y="1378813"/>
            <a:chExt cx="695400" cy="695450"/>
          </a:xfrm>
        </p:grpSpPr>
        <p:sp>
          <p:nvSpPr>
            <p:cNvPr id="77" name="Google Shape;77;p16"/>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78" name="Google Shape;78;p16"/>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 name="Google Shape;79;p16"/>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 name="Google Shape;80;p16"/>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 name="Google Shape;81;p16"/>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 name="Google Shape;82;p16"/>
          <p:cNvGrpSpPr/>
          <p:nvPr/>
        </p:nvGrpSpPr>
        <p:grpSpPr>
          <a:xfrm>
            <a:off x="4936306" y="1423553"/>
            <a:ext cx="533372" cy="533480"/>
            <a:chOff x="457200" y="1378813"/>
            <a:chExt cx="695400" cy="695450"/>
          </a:xfrm>
        </p:grpSpPr>
        <p:sp>
          <p:nvSpPr>
            <p:cNvPr id="83" name="Google Shape;83;p16"/>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84" name="Google Shape;84;p16"/>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 name="Google Shape;85;p16"/>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 name="Google Shape;86;p16"/>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87" name="Shape 87"/>
        <p:cNvGrpSpPr/>
        <p:nvPr/>
      </p:nvGrpSpPr>
      <p:grpSpPr>
        <a:xfrm>
          <a:off x="0" y="0"/>
          <a:ext cx="0" cy="0"/>
          <a:chOff x="0" y="0"/>
          <a:chExt cx="0" cy="0"/>
        </a:xfrm>
      </p:grpSpPr>
      <p:pic>
        <p:nvPicPr>
          <p:cNvPr id="88" name="Google Shape;88;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89" name="Google Shape;89;p1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1" name="Google Shape;91;p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92" name="Shape 92"/>
        <p:cNvGrpSpPr/>
        <p:nvPr/>
      </p:nvGrpSpPr>
      <p:grpSpPr>
        <a:xfrm>
          <a:off x="0" y="0"/>
          <a:ext cx="0" cy="0"/>
          <a:chOff x="0" y="0"/>
          <a:chExt cx="0" cy="0"/>
        </a:xfrm>
      </p:grpSpPr>
      <p:sp>
        <p:nvSpPr>
          <p:cNvPr id="93" name="Google Shape;93;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5" name="Google Shape;95;p1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 name="Google Shape;96;p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7" name="Google Shape;97;p1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8" name="Google Shape;98;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1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 name="Google Shape;102;p1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106" name="Google Shape;106;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 name="Google Shape;107;p1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08" name="Google Shape;108;p19"/>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11" name="Google Shape;111;p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2" name="Google Shape;112;p20"/>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13" name="Google Shape;113;p2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p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 name="Google Shape;115;p20"/>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6" name="Google Shape;116;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18" name="Google Shape;118;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2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20" name="Shape 120"/>
        <p:cNvGrpSpPr/>
        <p:nvPr/>
      </p:nvGrpSpPr>
      <p:grpSpPr>
        <a:xfrm>
          <a:off x="0" y="0"/>
          <a:ext cx="0" cy="0"/>
          <a:chOff x="0" y="0"/>
          <a:chExt cx="0" cy="0"/>
        </a:xfrm>
      </p:grpSpPr>
      <p:pic>
        <p:nvPicPr>
          <p:cNvPr id="121" name="Google Shape;121;p2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22" name="Google Shape;122;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23" name="Google Shape;123;p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24" name="Google Shape;12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5" name="Google Shape;125;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6" name="Google Shape;126;p21"/>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127" name="Google Shape;127;p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28" name="Google Shape;128;p2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9" name="Google Shape;129;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30" name="Shape 130"/>
        <p:cNvGrpSpPr/>
        <p:nvPr/>
      </p:nvGrpSpPr>
      <p:grpSpPr>
        <a:xfrm>
          <a:off x="0" y="0"/>
          <a:ext cx="0" cy="0"/>
          <a:chOff x="0" y="0"/>
          <a:chExt cx="0" cy="0"/>
        </a:xfrm>
      </p:grpSpPr>
      <p:pic>
        <p:nvPicPr>
          <p:cNvPr id="131" name="Google Shape;131;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2" name="Google Shape;132;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4" name="Google Shape;134;p22"/>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35" name="Google Shape;135;p22"/>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36" name="Shape 136"/>
        <p:cNvGrpSpPr/>
        <p:nvPr/>
      </p:nvGrpSpPr>
      <p:grpSpPr>
        <a:xfrm>
          <a:off x="0" y="0"/>
          <a:ext cx="0" cy="0"/>
          <a:chOff x="0" y="0"/>
          <a:chExt cx="0" cy="0"/>
        </a:xfrm>
      </p:grpSpPr>
      <p:pic>
        <p:nvPicPr>
          <p:cNvPr id="137" name="Google Shape;137;p2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38" name="Google Shape;138;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3"/>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140" name="Google Shape;140;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p2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3" name="Google Shape;143;p2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144" name="Google Shape;144;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45" name="Google Shape;145;p2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46" name="Shape 146"/>
        <p:cNvGrpSpPr/>
        <p:nvPr/>
      </p:nvGrpSpPr>
      <p:grpSpPr>
        <a:xfrm>
          <a:off x="0" y="0"/>
          <a:ext cx="0" cy="0"/>
          <a:chOff x="0" y="0"/>
          <a:chExt cx="0" cy="0"/>
        </a:xfrm>
      </p:grpSpPr>
      <p:pic>
        <p:nvPicPr>
          <p:cNvPr id="147" name="Google Shape;147;p2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48" name="Google Shape;148;p2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49" name="Google Shape;149;p24"/>
          <p:cNvCxnSpPr/>
          <p:nvPr/>
        </p:nvCxnSpPr>
        <p:spPr>
          <a:xfrm>
            <a:off x="2305500" y="2001900"/>
            <a:ext cx="4533000" cy="0"/>
          </a:xfrm>
          <a:prstGeom prst="straightConnector1">
            <a:avLst/>
          </a:prstGeom>
          <a:noFill/>
          <a:ln cap="flat" cmpd="sng" w="9525">
            <a:solidFill>
              <a:srgbClr val="000000"/>
            </a:solidFill>
            <a:prstDash val="solid"/>
            <a:round/>
            <a:headEnd len="sm" w="sm" type="none"/>
            <a:tailEnd len="sm" w="sm" type="none"/>
          </a:ln>
        </p:spPr>
      </p:cxnSp>
      <p:sp>
        <p:nvSpPr>
          <p:cNvPr id="150" name="Google Shape;150;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51" name="Shape 151"/>
        <p:cNvGrpSpPr/>
        <p:nvPr/>
      </p:nvGrpSpPr>
      <p:grpSpPr>
        <a:xfrm>
          <a:off x="0" y="0"/>
          <a:ext cx="0" cy="0"/>
          <a:chOff x="0" y="0"/>
          <a:chExt cx="0" cy="0"/>
        </a:xfrm>
      </p:grpSpPr>
      <p:sp>
        <p:nvSpPr>
          <p:cNvPr id="152" name="Google Shape;152;p2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54" name="Google Shape;154;p2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55" name="Google Shape;155;p2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156" name="Google Shape;156;p2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7" name="Google Shape;157;p2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58" name="Google Shape;158;p2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60" name="Google Shape;160;p2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61" name="Shape 161"/>
        <p:cNvGrpSpPr/>
        <p:nvPr/>
      </p:nvGrpSpPr>
      <p:grpSpPr>
        <a:xfrm>
          <a:off x="0" y="0"/>
          <a:ext cx="0" cy="0"/>
          <a:chOff x="0" y="0"/>
          <a:chExt cx="0" cy="0"/>
        </a:xfrm>
      </p:grpSpPr>
      <p:pic>
        <p:nvPicPr>
          <p:cNvPr id="162" name="Google Shape;162;p2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63" name="Google Shape;163;p2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65" name="Google Shape;165;p2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166" name="Google Shape;166;p26"/>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67" name="Google Shape;167;p2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8" name="Google Shape;168;p2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9" name="Google Shape;169;p2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70" name="Google Shape;170;p26"/>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1" name="Shape 171"/>
        <p:cNvGrpSpPr/>
        <p:nvPr/>
      </p:nvGrpSpPr>
      <p:grpSpPr>
        <a:xfrm>
          <a:off x="0" y="0"/>
          <a:ext cx="0" cy="0"/>
          <a:chOff x="0" y="0"/>
          <a:chExt cx="0" cy="0"/>
        </a:xfrm>
      </p:grpSpPr>
      <p:pic>
        <p:nvPicPr>
          <p:cNvPr id="172" name="Google Shape;172;p2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73" name="Google Shape;173;p2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175" name="Google Shape;175;p27"/>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76" name="Google Shape;176;p2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p2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8" name="Google Shape;178;p2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79" name="Google Shape;179;p27"/>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180" name="Google Shape;180;p2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81" name="Shape 181"/>
        <p:cNvGrpSpPr/>
        <p:nvPr/>
      </p:nvGrpSpPr>
      <p:grpSpPr>
        <a:xfrm>
          <a:off x="0" y="0"/>
          <a:ext cx="0" cy="0"/>
          <a:chOff x="0" y="0"/>
          <a:chExt cx="0" cy="0"/>
        </a:xfrm>
      </p:grpSpPr>
      <p:pic>
        <p:nvPicPr>
          <p:cNvPr id="182" name="Google Shape;182;p2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83" name="Google Shape;183;p2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a:t>
            </a:r>
            <a:endParaRPr b="0" i="0" sz="1800" u="none" cap="none" strike="noStrike">
              <a:solidFill>
                <a:srgbClr val="FFFFFF"/>
              </a:solidFill>
              <a:latin typeface="Roboto Medium"/>
              <a:ea typeface="Roboto Medium"/>
              <a:cs typeface="Roboto Medium"/>
              <a:sym typeface="Roboto Medium"/>
            </a:endParaRPr>
          </a:p>
        </p:txBody>
      </p:sp>
      <p:pic>
        <p:nvPicPr>
          <p:cNvPr id="185" name="Google Shape;185;p28"/>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86" name="Google Shape;186;p2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 name="Google Shape;187;p2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 name="Google Shape;188;p2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89" name="Google Shape;189;p28"/>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190" name="Google Shape;190;p2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9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93" name="Google Shape;193;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4" name="Google Shape;194;p29"/>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95" name="Google Shape;195;p2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FinTech</a:t>
            </a:r>
            <a:endParaRPr b="0" i="0" sz="1800" u="none" cap="none" strike="noStrike">
              <a:solidFill>
                <a:srgbClr val="FFFFFF"/>
              </a:solidFill>
              <a:latin typeface="Roboto Medium"/>
              <a:ea typeface="Roboto Medium"/>
              <a:cs typeface="Roboto Medium"/>
              <a:sym typeface="Roboto Medium"/>
            </a:endParaRPr>
          </a:p>
        </p:txBody>
      </p:sp>
      <p:sp>
        <p:nvSpPr>
          <p:cNvPr id="196" name="Google Shape;196;p2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7" name="Google Shape;197;p2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8" name="Google Shape;198;p2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99" name="Google Shape;199;p2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pic>
        <p:nvPicPr>
          <p:cNvPr id="200" name="Google Shape;200;p29"/>
          <p:cNvPicPr preferRelativeResize="0"/>
          <p:nvPr/>
        </p:nvPicPr>
        <p:blipFill rotWithShape="1">
          <a:blip r:embed="rId4">
            <a:alphaModFix/>
          </a:blip>
          <a:srcRect b="0" l="0" r="0" t="0"/>
          <a:stretch/>
        </p:blipFill>
        <p:spPr>
          <a:xfrm>
            <a:off x="913750" y="1045025"/>
            <a:ext cx="2330325" cy="233032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201" name="Shape 201"/>
        <p:cNvGrpSpPr/>
        <p:nvPr/>
      </p:nvGrpSpPr>
      <p:grpSpPr>
        <a:xfrm>
          <a:off x="0" y="0"/>
          <a:ext cx="0" cy="0"/>
          <a:chOff x="0" y="0"/>
          <a:chExt cx="0" cy="0"/>
        </a:xfrm>
      </p:grpSpPr>
      <p:pic>
        <p:nvPicPr>
          <p:cNvPr id="202" name="Google Shape;202;p3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203" name="Google Shape;203;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4" name="Google Shape;204;p3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205" name="Google Shape;205;p3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Digital Marketing</a:t>
            </a:r>
            <a:endParaRPr b="0" i="0" sz="1800" u="none" cap="none" strike="noStrike">
              <a:solidFill>
                <a:srgbClr val="FFFFFF"/>
              </a:solidFill>
              <a:latin typeface="Roboto Medium"/>
              <a:ea typeface="Roboto Medium"/>
              <a:cs typeface="Roboto Medium"/>
              <a:sym typeface="Roboto Medium"/>
            </a:endParaRPr>
          </a:p>
        </p:txBody>
      </p:sp>
      <p:sp>
        <p:nvSpPr>
          <p:cNvPr id="206" name="Google Shape;206;p3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3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8" name="Google Shape;208;p3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209" name="Google Shape;209;p3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pic>
        <p:nvPicPr>
          <p:cNvPr id="210" name="Google Shape;210;p30"/>
          <p:cNvPicPr preferRelativeResize="0"/>
          <p:nvPr/>
        </p:nvPicPr>
        <p:blipFill rotWithShape="1">
          <a:blip r:embed="rId4">
            <a:alphaModFix/>
          </a:blip>
          <a:srcRect b="0" l="0" r="0" t="0"/>
          <a:stretch/>
        </p:blipFill>
        <p:spPr>
          <a:xfrm>
            <a:off x="854575" y="1056525"/>
            <a:ext cx="2068025" cy="206802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211" name="Shape 211"/>
        <p:cNvGrpSpPr/>
        <p:nvPr/>
      </p:nvGrpSpPr>
      <p:grpSpPr>
        <a:xfrm>
          <a:off x="0" y="0"/>
          <a:ext cx="0" cy="0"/>
          <a:chOff x="0" y="0"/>
          <a:chExt cx="0" cy="0"/>
        </a:xfrm>
      </p:grpSpPr>
      <p:pic>
        <p:nvPicPr>
          <p:cNvPr id="212" name="Google Shape;212;p31"/>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13" name="Google Shape;213;p3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3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15" name="Google Shape;215;p3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6" name="Google Shape;216;p3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7" name="Google Shape;217;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3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219" name="Google Shape;219;p3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20" name="Google Shape;220;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221" name="Shape 221"/>
        <p:cNvGrpSpPr/>
        <p:nvPr/>
      </p:nvGrpSpPr>
      <p:grpSpPr>
        <a:xfrm>
          <a:off x="0" y="0"/>
          <a:ext cx="0" cy="0"/>
          <a:chOff x="0" y="0"/>
          <a:chExt cx="0" cy="0"/>
        </a:xfrm>
      </p:grpSpPr>
      <p:pic>
        <p:nvPicPr>
          <p:cNvPr id="222" name="Google Shape;222;p3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 name="Google Shape;223;p3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24" name="Google Shape;224;p32"/>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225" name="Google Shape;225;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227" name="Shape 227"/>
        <p:cNvGrpSpPr/>
        <p:nvPr/>
      </p:nvGrpSpPr>
      <p:grpSpPr>
        <a:xfrm>
          <a:off x="0" y="0"/>
          <a:ext cx="0" cy="0"/>
          <a:chOff x="0" y="0"/>
          <a:chExt cx="0" cy="0"/>
        </a:xfrm>
      </p:grpSpPr>
      <p:pic>
        <p:nvPicPr>
          <p:cNvPr id="228" name="Google Shape;228;p3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229" name="Google Shape;229;p3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0" name="Google Shape;230;p33"/>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231" name="Google Shape;231;p3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33"/>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233" name="Google Shape;233;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4" name="Google Shape;234;p33"/>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 name="Google Shape;235;p3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236" name="Google Shape;236;p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 name="Google Shape;237;p33"/>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238" name="Shape 238"/>
        <p:cNvGrpSpPr/>
        <p:nvPr/>
      </p:nvGrpSpPr>
      <p:grpSpPr>
        <a:xfrm>
          <a:off x="0" y="0"/>
          <a:ext cx="0" cy="0"/>
          <a:chOff x="0" y="0"/>
          <a:chExt cx="0" cy="0"/>
        </a:xfrm>
      </p:grpSpPr>
      <p:sp>
        <p:nvSpPr>
          <p:cNvPr id="239" name="Google Shape;239;p3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40" name="Google Shape;240;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41" name="Google Shape;241;p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242" name="Google Shape;242;p34"/>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243" name="Google Shape;24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Google Shape;244;p34"/>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45" name="Google Shape;245;p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46" name="Google Shape;246;p34"/>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7" name="Google Shape;247;p3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248" name="Shape 248"/>
        <p:cNvGrpSpPr/>
        <p:nvPr/>
      </p:nvGrpSpPr>
      <p:grpSpPr>
        <a:xfrm>
          <a:off x="0" y="0"/>
          <a:ext cx="0" cy="0"/>
          <a:chOff x="0" y="0"/>
          <a:chExt cx="0" cy="0"/>
        </a:xfrm>
      </p:grpSpPr>
      <p:sp>
        <p:nvSpPr>
          <p:cNvPr id="249" name="Google Shape;249;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1" name="Google Shape;251;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52" name="Google Shape;252;p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53" name="Google Shape;253;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54" name="Google Shape;254;p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55" name="Google Shape;255;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56" name="Google Shape;256;p35"/>
          <p:cNvGrpSpPr/>
          <p:nvPr/>
        </p:nvGrpSpPr>
        <p:grpSpPr>
          <a:xfrm>
            <a:off x="457200" y="1378813"/>
            <a:ext cx="776889" cy="621300"/>
            <a:chOff x="457200" y="1378813"/>
            <a:chExt cx="776889" cy="621300"/>
          </a:xfrm>
        </p:grpSpPr>
        <p:sp>
          <p:nvSpPr>
            <p:cNvPr id="257" name="Google Shape;257;p3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58" name="Google Shape;258;p3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9" name="Google Shape;259;p35"/>
          <p:cNvGrpSpPr/>
          <p:nvPr/>
        </p:nvGrpSpPr>
        <p:grpSpPr>
          <a:xfrm>
            <a:off x="457200" y="2228725"/>
            <a:ext cx="776889" cy="621300"/>
            <a:chOff x="457200" y="1378813"/>
            <a:chExt cx="776889" cy="621300"/>
          </a:xfrm>
        </p:grpSpPr>
        <p:sp>
          <p:nvSpPr>
            <p:cNvPr id="260" name="Google Shape;260;p3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61" name="Google Shape;261;p3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2" name="Google Shape;262;p35"/>
          <p:cNvGrpSpPr/>
          <p:nvPr/>
        </p:nvGrpSpPr>
        <p:grpSpPr>
          <a:xfrm>
            <a:off x="457200" y="3073850"/>
            <a:ext cx="776889" cy="621300"/>
            <a:chOff x="457200" y="1378813"/>
            <a:chExt cx="776889" cy="621300"/>
          </a:xfrm>
        </p:grpSpPr>
        <p:sp>
          <p:nvSpPr>
            <p:cNvPr id="263" name="Google Shape;263;p3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64" name="Google Shape;264;p3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5" name="Google Shape;265;p35"/>
          <p:cNvGrpSpPr/>
          <p:nvPr/>
        </p:nvGrpSpPr>
        <p:grpSpPr>
          <a:xfrm>
            <a:off x="457200" y="3923750"/>
            <a:ext cx="776889" cy="621300"/>
            <a:chOff x="457200" y="1378813"/>
            <a:chExt cx="776889" cy="621300"/>
          </a:xfrm>
        </p:grpSpPr>
        <p:sp>
          <p:nvSpPr>
            <p:cNvPr id="266" name="Google Shape;266;p3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67" name="Google Shape;267;p3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8" name="Google Shape;268;p35"/>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9" name="Google Shape;269;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5"/>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3" name="Google Shape;273;p35"/>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35"/>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275" name="Shape 275"/>
        <p:cNvGrpSpPr/>
        <p:nvPr/>
      </p:nvGrpSpPr>
      <p:grpSpPr>
        <a:xfrm>
          <a:off x="0" y="0"/>
          <a:ext cx="0" cy="0"/>
          <a:chOff x="0" y="0"/>
          <a:chExt cx="0" cy="0"/>
        </a:xfrm>
      </p:grpSpPr>
      <p:sp>
        <p:nvSpPr>
          <p:cNvPr id="276" name="Google Shape;276;p3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9" name="Google Shape;279;p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0" name="Google Shape;280;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81" name="Google Shape;281;p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2" name="Google Shape;282;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83" name="Google Shape;283;p36"/>
          <p:cNvGrpSpPr/>
          <p:nvPr/>
        </p:nvGrpSpPr>
        <p:grpSpPr>
          <a:xfrm>
            <a:off x="457200" y="1300225"/>
            <a:ext cx="776889" cy="621300"/>
            <a:chOff x="457200" y="1378813"/>
            <a:chExt cx="776889" cy="621300"/>
          </a:xfrm>
        </p:grpSpPr>
        <p:sp>
          <p:nvSpPr>
            <p:cNvPr id="284" name="Google Shape;284;p3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85" name="Google Shape;285;p3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6" name="Google Shape;286;p36"/>
          <p:cNvGrpSpPr/>
          <p:nvPr/>
        </p:nvGrpSpPr>
        <p:grpSpPr>
          <a:xfrm>
            <a:off x="457200" y="2000125"/>
            <a:ext cx="776889" cy="621300"/>
            <a:chOff x="457200" y="1378813"/>
            <a:chExt cx="776889" cy="621300"/>
          </a:xfrm>
        </p:grpSpPr>
        <p:sp>
          <p:nvSpPr>
            <p:cNvPr id="287" name="Google Shape;287;p3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88" name="Google Shape;288;p3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36"/>
          <p:cNvGrpSpPr/>
          <p:nvPr/>
        </p:nvGrpSpPr>
        <p:grpSpPr>
          <a:xfrm>
            <a:off x="457200" y="2692850"/>
            <a:ext cx="776889" cy="621300"/>
            <a:chOff x="457200" y="1378813"/>
            <a:chExt cx="776889" cy="621300"/>
          </a:xfrm>
        </p:grpSpPr>
        <p:sp>
          <p:nvSpPr>
            <p:cNvPr id="290" name="Google Shape;290;p3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91" name="Google Shape;291;p3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36"/>
          <p:cNvGrpSpPr/>
          <p:nvPr/>
        </p:nvGrpSpPr>
        <p:grpSpPr>
          <a:xfrm>
            <a:off x="457200" y="3390350"/>
            <a:ext cx="776889" cy="621300"/>
            <a:chOff x="457200" y="1378813"/>
            <a:chExt cx="776889" cy="621300"/>
          </a:xfrm>
        </p:grpSpPr>
        <p:sp>
          <p:nvSpPr>
            <p:cNvPr id="293" name="Google Shape;293;p3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4" name="Google Shape;294;p3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5" name="Google Shape;295;p36"/>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6" name="Google Shape;296;p3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0" name="Google Shape;300;p36"/>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1" name="Google Shape;301;p36"/>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02" name="Google Shape;302;p36"/>
          <p:cNvGrpSpPr/>
          <p:nvPr/>
        </p:nvGrpSpPr>
        <p:grpSpPr>
          <a:xfrm>
            <a:off x="469500" y="4083075"/>
            <a:ext cx="776889" cy="621300"/>
            <a:chOff x="457200" y="1378813"/>
            <a:chExt cx="776889" cy="621300"/>
          </a:xfrm>
        </p:grpSpPr>
        <p:sp>
          <p:nvSpPr>
            <p:cNvPr id="303" name="Google Shape;303;p36"/>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04" name="Google Shape;304;p36"/>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5" name="Google Shape;305;p3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307" name="Shape 307"/>
        <p:cNvGrpSpPr/>
        <p:nvPr/>
      </p:nvGrpSpPr>
      <p:grpSpPr>
        <a:xfrm>
          <a:off x="0" y="0"/>
          <a:ext cx="0" cy="0"/>
          <a:chOff x="0" y="0"/>
          <a:chExt cx="0" cy="0"/>
        </a:xfrm>
      </p:grpSpPr>
      <p:sp>
        <p:nvSpPr>
          <p:cNvPr id="308" name="Google Shape;308;p37"/>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0" name="Google Shape;310;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11" name="Google Shape;311;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12" name="Google Shape;312;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3" name="Google Shape;313;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4" name="Google Shape;314;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5" name="Google Shape;315;p37"/>
          <p:cNvGrpSpPr/>
          <p:nvPr/>
        </p:nvGrpSpPr>
        <p:grpSpPr>
          <a:xfrm>
            <a:off x="457200" y="1237825"/>
            <a:ext cx="776900" cy="486300"/>
            <a:chOff x="457200" y="1466425"/>
            <a:chExt cx="776900" cy="486300"/>
          </a:xfrm>
        </p:grpSpPr>
        <p:sp>
          <p:nvSpPr>
            <p:cNvPr id="316" name="Google Shape;316;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17" name="Google Shape;317;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8" name="Google Shape;318;p37"/>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9" name="Google Shape;319;p37"/>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 name="Google Shape;320;p37"/>
          <p:cNvGrpSpPr/>
          <p:nvPr/>
        </p:nvGrpSpPr>
        <p:grpSpPr>
          <a:xfrm>
            <a:off x="457200" y="1828900"/>
            <a:ext cx="776900" cy="486300"/>
            <a:chOff x="457200" y="1466425"/>
            <a:chExt cx="776900" cy="486300"/>
          </a:xfrm>
        </p:grpSpPr>
        <p:sp>
          <p:nvSpPr>
            <p:cNvPr id="321" name="Google Shape;321;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22" name="Google Shape;322;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3" name="Google Shape;323;p37"/>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 name="Google Shape;324;p37"/>
          <p:cNvGrpSpPr/>
          <p:nvPr/>
        </p:nvGrpSpPr>
        <p:grpSpPr>
          <a:xfrm>
            <a:off x="457200" y="2419975"/>
            <a:ext cx="776900" cy="486300"/>
            <a:chOff x="457200" y="1466425"/>
            <a:chExt cx="776900" cy="486300"/>
          </a:xfrm>
        </p:grpSpPr>
        <p:sp>
          <p:nvSpPr>
            <p:cNvPr id="325" name="Google Shape;32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26" name="Google Shape;32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7" name="Google Shape;327;p37"/>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8" name="Google Shape;328;p37"/>
          <p:cNvGrpSpPr/>
          <p:nvPr/>
        </p:nvGrpSpPr>
        <p:grpSpPr>
          <a:xfrm>
            <a:off x="457200" y="3011050"/>
            <a:ext cx="776900" cy="486300"/>
            <a:chOff x="457200" y="1466425"/>
            <a:chExt cx="776900" cy="486300"/>
          </a:xfrm>
        </p:grpSpPr>
        <p:sp>
          <p:nvSpPr>
            <p:cNvPr id="329" name="Google Shape;329;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30" name="Google Shape;330;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1" name="Google Shape;331;p37"/>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 name="Google Shape;332;p37"/>
          <p:cNvGrpSpPr/>
          <p:nvPr/>
        </p:nvGrpSpPr>
        <p:grpSpPr>
          <a:xfrm>
            <a:off x="457200" y="3602137"/>
            <a:ext cx="776900" cy="486300"/>
            <a:chOff x="457200" y="1466425"/>
            <a:chExt cx="776900" cy="486300"/>
          </a:xfrm>
        </p:grpSpPr>
        <p:sp>
          <p:nvSpPr>
            <p:cNvPr id="333" name="Google Shape;333;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34" name="Google Shape;334;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5" name="Google Shape;335;p37"/>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6" name="Google Shape;336;p37"/>
          <p:cNvGrpSpPr/>
          <p:nvPr/>
        </p:nvGrpSpPr>
        <p:grpSpPr>
          <a:xfrm>
            <a:off x="457200" y="4193262"/>
            <a:ext cx="776900" cy="486300"/>
            <a:chOff x="457200" y="1466425"/>
            <a:chExt cx="776900" cy="486300"/>
          </a:xfrm>
        </p:grpSpPr>
        <p:sp>
          <p:nvSpPr>
            <p:cNvPr id="337" name="Google Shape;33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38" name="Google Shape;33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9" name="Google Shape;339;p37"/>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0" name="Google Shape;340;p37"/>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1" name="Google Shape;341;p37"/>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2" name="Google Shape;342;p37"/>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37"/>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344" name="Shape 344"/>
        <p:cNvGrpSpPr/>
        <p:nvPr/>
      </p:nvGrpSpPr>
      <p:grpSpPr>
        <a:xfrm>
          <a:off x="0" y="0"/>
          <a:ext cx="0" cy="0"/>
          <a:chOff x="0" y="0"/>
          <a:chExt cx="0" cy="0"/>
        </a:xfrm>
      </p:grpSpPr>
      <p:sp>
        <p:nvSpPr>
          <p:cNvPr id="345" name="Google Shape;345;p3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7" name="Google Shape;34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48" name="Google Shape;348;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49" name="Google Shape;34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0" name="Google Shape;350;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1" name="Google Shape;35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52" name="Google Shape;352;p38"/>
          <p:cNvGrpSpPr/>
          <p:nvPr/>
        </p:nvGrpSpPr>
        <p:grpSpPr>
          <a:xfrm>
            <a:off x="457200" y="1237825"/>
            <a:ext cx="776900" cy="486300"/>
            <a:chOff x="457200" y="1466425"/>
            <a:chExt cx="776900" cy="486300"/>
          </a:xfrm>
        </p:grpSpPr>
        <p:sp>
          <p:nvSpPr>
            <p:cNvPr id="353" name="Google Shape;353;p38"/>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54" name="Google Shape;354;p38"/>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5" name="Google Shape;355;p38"/>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6" name="Google Shape;356;p3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7" name="Google Shape;357;p38"/>
          <p:cNvGrpSpPr/>
          <p:nvPr/>
        </p:nvGrpSpPr>
        <p:grpSpPr>
          <a:xfrm>
            <a:off x="457200" y="1828900"/>
            <a:ext cx="776900" cy="486300"/>
            <a:chOff x="457200" y="1466425"/>
            <a:chExt cx="776900" cy="486300"/>
          </a:xfrm>
        </p:grpSpPr>
        <p:sp>
          <p:nvSpPr>
            <p:cNvPr id="358" name="Google Shape;358;p38"/>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59" name="Google Shape;359;p38"/>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 name="Google Shape;360;p3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1" name="Google Shape;361;p38"/>
          <p:cNvGrpSpPr/>
          <p:nvPr/>
        </p:nvGrpSpPr>
        <p:grpSpPr>
          <a:xfrm>
            <a:off x="457200" y="2419975"/>
            <a:ext cx="776900" cy="486300"/>
            <a:chOff x="457200" y="1466425"/>
            <a:chExt cx="776900" cy="486300"/>
          </a:xfrm>
        </p:grpSpPr>
        <p:sp>
          <p:nvSpPr>
            <p:cNvPr id="362" name="Google Shape;362;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63" name="Google Shape;363;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3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5" name="Google Shape;365;p38"/>
          <p:cNvGrpSpPr/>
          <p:nvPr/>
        </p:nvGrpSpPr>
        <p:grpSpPr>
          <a:xfrm>
            <a:off x="457200" y="3011050"/>
            <a:ext cx="776900" cy="486300"/>
            <a:chOff x="457200" y="1466425"/>
            <a:chExt cx="776900" cy="486300"/>
          </a:xfrm>
        </p:grpSpPr>
        <p:sp>
          <p:nvSpPr>
            <p:cNvPr id="366" name="Google Shape;366;p38"/>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67" name="Google Shape;367;p38"/>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8" name="Google Shape;368;p3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9" name="Google Shape;369;p38"/>
          <p:cNvGrpSpPr/>
          <p:nvPr/>
        </p:nvGrpSpPr>
        <p:grpSpPr>
          <a:xfrm>
            <a:off x="457200" y="3602137"/>
            <a:ext cx="776900" cy="486300"/>
            <a:chOff x="457200" y="1466425"/>
            <a:chExt cx="776900" cy="486300"/>
          </a:xfrm>
        </p:grpSpPr>
        <p:sp>
          <p:nvSpPr>
            <p:cNvPr id="370" name="Google Shape;370;p38"/>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71" name="Google Shape;371;p38"/>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2" name="Google Shape;372;p3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3" name="Google Shape;373;p38"/>
          <p:cNvGrpSpPr/>
          <p:nvPr/>
        </p:nvGrpSpPr>
        <p:grpSpPr>
          <a:xfrm>
            <a:off x="457200" y="4193262"/>
            <a:ext cx="776900" cy="486300"/>
            <a:chOff x="457200" y="1466425"/>
            <a:chExt cx="776900" cy="486300"/>
          </a:xfrm>
        </p:grpSpPr>
        <p:sp>
          <p:nvSpPr>
            <p:cNvPr id="374" name="Google Shape;374;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75" name="Google Shape;375;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38"/>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7" name="Google Shape;377;p38"/>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8" name="Google Shape;378;p3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9" name="Google Shape;379;p38"/>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38"/>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81" name="Shape 381"/>
        <p:cNvGrpSpPr/>
        <p:nvPr/>
      </p:nvGrpSpPr>
      <p:grpSpPr>
        <a:xfrm>
          <a:off x="0" y="0"/>
          <a:ext cx="0" cy="0"/>
          <a:chOff x="0" y="0"/>
          <a:chExt cx="0" cy="0"/>
        </a:xfrm>
      </p:grpSpPr>
      <p:sp>
        <p:nvSpPr>
          <p:cNvPr id="382" name="Google Shape;382;p39"/>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4" name="Google Shape;38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85" name="Google Shape;385;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86" name="Google Shape;386;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87" name="Google Shape;387;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88" name="Google Shape;38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89" name="Google Shape;389;p39"/>
          <p:cNvGrpSpPr/>
          <p:nvPr/>
        </p:nvGrpSpPr>
        <p:grpSpPr>
          <a:xfrm>
            <a:off x="457222" y="1149803"/>
            <a:ext cx="713194" cy="446423"/>
            <a:chOff x="457200" y="1466425"/>
            <a:chExt cx="776900" cy="486300"/>
          </a:xfrm>
        </p:grpSpPr>
        <p:sp>
          <p:nvSpPr>
            <p:cNvPr id="390" name="Google Shape;390;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2" name="Google Shape;392;p39"/>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3" name="Google Shape;393;p39"/>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39"/>
          <p:cNvGrpSpPr/>
          <p:nvPr/>
        </p:nvGrpSpPr>
        <p:grpSpPr>
          <a:xfrm>
            <a:off x="457222" y="1672428"/>
            <a:ext cx="713194" cy="446423"/>
            <a:chOff x="457200" y="1466425"/>
            <a:chExt cx="776900" cy="486300"/>
          </a:xfrm>
        </p:grpSpPr>
        <p:sp>
          <p:nvSpPr>
            <p:cNvPr id="395" name="Google Shape;395;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7" name="Google Shape;397;p39"/>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8" name="Google Shape;398;p39"/>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9" name="Google Shape;399;p39"/>
          <p:cNvGrpSpPr/>
          <p:nvPr/>
        </p:nvGrpSpPr>
        <p:grpSpPr>
          <a:xfrm>
            <a:off x="457197" y="2195578"/>
            <a:ext cx="713194" cy="446423"/>
            <a:chOff x="457200" y="1466425"/>
            <a:chExt cx="776900" cy="486300"/>
          </a:xfrm>
        </p:grpSpPr>
        <p:sp>
          <p:nvSpPr>
            <p:cNvPr id="400" name="Google Shape;400;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39"/>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3" name="Google Shape;403;p39"/>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 name="Google Shape;404;p39"/>
          <p:cNvGrpSpPr/>
          <p:nvPr/>
        </p:nvGrpSpPr>
        <p:grpSpPr>
          <a:xfrm>
            <a:off x="457197" y="2718203"/>
            <a:ext cx="713194" cy="446423"/>
            <a:chOff x="457200" y="1466425"/>
            <a:chExt cx="776900" cy="486300"/>
          </a:xfrm>
        </p:grpSpPr>
        <p:sp>
          <p:nvSpPr>
            <p:cNvPr id="405" name="Google Shape;405;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406" name="Google Shape;406;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7" name="Google Shape;407;p39"/>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8" name="Google Shape;408;p39"/>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9" name="Google Shape;409;p39"/>
          <p:cNvGrpSpPr/>
          <p:nvPr/>
        </p:nvGrpSpPr>
        <p:grpSpPr>
          <a:xfrm>
            <a:off x="457222" y="3240828"/>
            <a:ext cx="713194" cy="446423"/>
            <a:chOff x="457200" y="1466425"/>
            <a:chExt cx="776900" cy="486300"/>
          </a:xfrm>
        </p:grpSpPr>
        <p:sp>
          <p:nvSpPr>
            <p:cNvPr id="410" name="Google Shape;410;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411" name="Google Shape;411;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 name="Google Shape;412;p39"/>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3" name="Google Shape;413;p39"/>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4" name="Google Shape;414;p39"/>
          <p:cNvGrpSpPr/>
          <p:nvPr/>
        </p:nvGrpSpPr>
        <p:grpSpPr>
          <a:xfrm>
            <a:off x="457222" y="3763453"/>
            <a:ext cx="713194" cy="446423"/>
            <a:chOff x="457200" y="1466425"/>
            <a:chExt cx="776900" cy="486300"/>
          </a:xfrm>
        </p:grpSpPr>
        <p:sp>
          <p:nvSpPr>
            <p:cNvPr id="415" name="Google Shape;415;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416" name="Google Shape;416;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7" name="Google Shape;417;p39"/>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8" name="Google Shape;418;p39"/>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9" name="Google Shape;419;p39"/>
          <p:cNvGrpSpPr/>
          <p:nvPr/>
        </p:nvGrpSpPr>
        <p:grpSpPr>
          <a:xfrm>
            <a:off x="457222" y="4311603"/>
            <a:ext cx="713194" cy="446423"/>
            <a:chOff x="457200" y="1466425"/>
            <a:chExt cx="776900" cy="486300"/>
          </a:xfrm>
        </p:grpSpPr>
        <p:sp>
          <p:nvSpPr>
            <p:cNvPr id="420" name="Google Shape;420;p39"/>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421" name="Google Shape;421;p39"/>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2" name="Google Shape;422;p39"/>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423" name="Shape 423"/>
        <p:cNvGrpSpPr/>
        <p:nvPr/>
      </p:nvGrpSpPr>
      <p:grpSpPr>
        <a:xfrm>
          <a:off x="0" y="0"/>
          <a:ext cx="0" cy="0"/>
          <a:chOff x="0" y="0"/>
          <a:chExt cx="0" cy="0"/>
        </a:xfrm>
      </p:grpSpPr>
      <p:sp>
        <p:nvSpPr>
          <p:cNvPr id="424" name="Google Shape;424;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5" name="Google Shape;425;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26" name="Google Shape;426;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27" name="Google Shape;427;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29" name="Google Shape;429;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0" name="Google Shape;430;p40"/>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1" name="Google Shape;431;p40"/>
          <p:cNvGrpSpPr/>
          <p:nvPr/>
        </p:nvGrpSpPr>
        <p:grpSpPr>
          <a:xfrm>
            <a:off x="457427" y="3873038"/>
            <a:ext cx="602564" cy="377174"/>
            <a:chOff x="457200" y="1466425"/>
            <a:chExt cx="776900" cy="486300"/>
          </a:xfrm>
        </p:grpSpPr>
        <p:sp>
          <p:nvSpPr>
            <p:cNvPr id="432" name="Google Shape;432;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33" name="Google Shape;433;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4" name="Google Shape;434;p40"/>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5" name="Google Shape;435;p40"/>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6" name="Google Shape;436;p40"/>
          <p:cNvGrpSpPr/>
          <p:nvPr/>
        </p:nvGrpSpPr>
        <p:grpSpPr>
          <a:xfrm>
            <a:off x="457315" y="4311142"/>
            <a:ext cx="602564" cy="377174"/>
            <a:chOff x="457200" y="1466425"/>
            <a:chExt cx="776900" cy="486300"/>
          </a:xfrm>
        </p:grpSpPr>
        <p:sp>
          <p:nvSpPr>
            <p:cNvPr id="437" name="Google Shape;437;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38" name="Google Shape;438;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9" name="Google Shape;439;p40"/>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0" name="Google Shape;440;p40"/>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1" name="Google Shape;441;p40"/>
          <p:cNvGrpSpPr/>
          <p:nvPr/>
        </p:nvGrpSpPr>
        <p:grpSpPr>
          <a:xfrm>
            <a:off x="457377" y="2996663"/>
            <a:ext cx="602564" cy="377174"/>
            <a:chOff x="457200" y="1466425"/>
            <a:chExt cx="776900" cy="486300"/>
          </a:xfrm>
        </p:grpSpPr>
        <p:sp>
          <p:nvSpPr>
            <p:cNvPr id="442" name="Google Shape;442;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43" name="Google Shape;443;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4" name="Google Shape;444;p40"/>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5" name="Google Shape;445;p40"/>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40"/>
          <p:cNvGrpSpPr/>
          <p:nvPr/>
        </p:nvGrpSpPr>
        <p:grpSpPr>
          <a:xfrm>
            <a:off x="457265" y="3434767"/>
            <a:ext cx="602564" cy="377174"/>
            <a:chOff x="457200" y="1466425"/>
            <a:chExt cx="776900" cy="486300"/>
          </a:xfrm>
        </p:grpSpPr>
        <p:sp>
          <p:nvSpPr>
            <p:cNvPr id="447" name="Google Shape;447;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48" name="Google Shape;448;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40"/>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0" name="Google Shape;450;p40"/>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1" name="Google Shape;451;p40"/>
          <p:cNvGrpSpPr/>
          <p:nvPr/>
        </p:nvGrpSpPr>
        <p:grpSpPr>
          <a:xfrm>
            <a:off x="457402" y="2135288"/>
            <a:ext cx="602564" cy="377174"/>
            <a:chOff x="457200" y="1466425"/>
            <a:chExt cx="776900" cy="486300"/>
          </a:xfrm>
        </p:grpSpPr>
        <p:sp>
          <p:nvSpPr>
            <p:cNvPr id="452" name="Google Shape;452;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53" name="Google Shape;453;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4" name="Google Shape;454;p40"/>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5" name="Google Shape;455;p40"/>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6" name="Google Shape;456;p40"/>
          <p:cNvGrpSpPr/>
          <p:nvPr/>
        </p:nvGrpSpPr>
        <p:grpSpPr>
          <a:xfrm>
            <a:off x="457290" y="2573392"/>
            <a:ext cx="602564" cy="377174"/>
            <a:chOff x="457200" y="1466425"/>
            <a:chExt cx="776900" cy="486300"/>
          </a:xfrm>
        </p:grpSpPr>
        <p:sp>
          <p:nvSpPr>
            <p:cNvPr id="457" name="Google Shape;457;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58" name="Google Shape;458;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9" name="Google Shape;459;p40"/>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0" name="Google Shape;460;p40"/>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1" name="Google Shape;461;p40"/>
          <p:cNvGrpSpPr/>
          <p:nvPr/>
        </p:nvGrpSpPr>
        <p:grpSpPr>
          <a:xfrm>
            <a:off x="457352" y="1258913"/>
            <a:ext cx="602564" cy="377174"/>
            <a:chOff x="457200" y="1466425"/>
            <a:chExt cx="776900" cy="486300"/>
          </a:xfrm>
        </p:grpSpPr>
        <p:sp>
          <p:nvSpPr>
            <p:cNvPr id="462" name="Google Shape;462;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63" name="Google Shape;463;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4" name="Google Shape;464;p40"/>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5" name="Google Shape;465;p40"/>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40"/>
          <p:cNvGrpSpPr/>
          <p:nvPr/>
        </p:nvGrpSpPr>
        <p:grpSpPr>
          <a:xfrm>
            <a:off x="457240" y="1697017"/>
            <a:ext cx="602564" cy="377174"/>
            <a:chOff x="457200" y="1466425"/>
            <a:chExt cx="776900" cy="486300"/>
          </a:xfrm>
        </p:grpSpPr>
        <p:sp>
          <p:nvSpPr>
            <p:cNvPr id="467" name="Google Shape;467;p4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68" name="Google Shape;468;p4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9" name="Google Shape;469;p40"/>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470" name="Shape 470"/>
        <p:cNvGrpSpPr/>
        <p:nvPr/>
      </p:nvGrpSpPr>
      <p:grpSpPr>
        <a:xfrm>
          <a:off x="0" y="0"/>
          <a:ext cx="0" cy="0"/>
          <a:chOff x="0" y="0"/>
          <a:chExt cx="0" cy="0"/>
        </a:xfrm>
      </p:grpSpPr>
      <p:sp>
        <p:nvSpPr>
          <p:cNvPr id="471" name="Google Shape;471;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2" name="Google Shape;472;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73" name="Google Shape;473;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74" name="Google Shape;474;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76" name="Google Shape;476;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7" name="Google Shape;477;p4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78" name="Google Shape;478;p41"/>
          <p:cNvGrpSpPr/>
          <p:nvPr/>
        </p:nvGrpSpPr>
        <p:grpSpPr>
          <a:xfrm>
            <a:off x="457427" y="3873038"/>
            <a:ext cx="602564" cy="377174"/>
            <a:chOff x="457200" y="1466425"/>
            <a:chExt cx="776900" cy="486300"/>
          </a:xfrm>
        </p:grpSpPr>
        <p:sp>
          <p:nvSpPr>
            <p:cNvPr id="479" name="Google Shape;479;p41"/>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80" name="Google Shape;480;p41"/>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1" name="Google Shape;481;p41"/>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2" name="Google Shape;482;p4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3" name="Google Shape;483;p41"/>
          <p:cNvGrpSpPr/>
          <p:nvPr/>
        </p:nvGrpSpPr>
        <p:grpSpPr>
          <a:xfrm>
            <a:off x="457315" y="4311142"/>
            <a:ext cx="602564" cy="377174"/>
            <a:chOff x="457200" y="1466425"/>
            <a:chExt cx="776900" cy="486300"/>
          </a:xfrm>
        </p:grpSpPr>
        <p:sp>
          <p:nvSpPr>
            <p:cNvPr id="484" name="Google Shape;484;p4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85" name="Google Shape;485;p4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6" name="Google Shape;486;p41"/>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7" name="Google Shape;487;p4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8" name="Google Shape;488;p41"/>
          <p:cNvGrpSpPr/>
          <p:nvPr/>
        </p:nvGrpSpPr>
        <p:grpSpPr>
          <a:xfrm>
            <a:off x="457377" y="2996663"/>
            <a:ext cx="602564" cy="377174"/>
            <a:chOff x="457200" y="1466425"/>
            <a:chExt cx="776900" cy="486300"/>
          </a:xfrm>
        </p:grpSpPr>
        <p:sp>
          <p:nvSpPr>
            <p:cNvPr id="489" name="Google Shape;489;p41"/>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90" name="Google Shape;490;p41"/>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1" name="Google Shape;491;p41"/>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2" name="Google Shape;492;p4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3" name="Google Shape;493;p41"/>
          <p:cNvGrpSpPr/>
          <p:nvPr/>
        </p:nvGrpSpPr>
        <p:grpSpPr>
          <a:xfrm>
            <a:off x="457265" y="3434767"/>
            <a:ext cx="602564" cy="377174"/>
            <a:chOff x="457200" y="1466425"/>
            <a:chExt cx="776900" cy="486300"/>
          </a:xfrm>
        </p:grpSpPr>
        <p:sp>
          <p:nvSpPr>
            <p:cNvPr id="494" name="Google Shape;494;p41"/>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95" name="Google Shape;495;p41"/>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6" name="Google Shape;496;p41"/>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7" name="Google Shape;497;p4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8" name="Google Shape;498;p41"/>
          <p:cNvGrpSpPr/>
          <p:nvPr/>
        </p:nvGrpSpPr>
        <p:grpSpPr>
          <a:xfrm>
            <a:off x="457402" y="2135288"/>
            <a:ext cx="602564" cy="377174"/>
            <a:chOff x="457200" y="1466425"/>
            <a:chExt cx="776900" cy="486300"/>
          </a:xfrm>
        </p:grpSpPr>
        <p:sp>
          <p:nvSpPr>
            <p:cNvPr id="499" name="Google Shape;499;p41"/>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500" name="Google Shape;500;p41"/>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1" name="Google Shape;501;p41"/>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2" name="Google Shape;502;p4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41"/>
          <p:cNvGrpSpPr/>
          <p:nvPr/>
        </p:nvGrpSpPr>
        <p:grpSpPr>
          <a:xfrm>
            <a:off x="457290" y="2573392"/>
            <a:ext cx="602564" cy="377174"/>
            <a:chOff x="457200" y="1466425"/>
            <a:chExt cx="776900" cy="486300"/>
          </a:xfrm>
        </p:grpSpPr>
        <p:sp>
          <p:nvSpPr>
            <p:cNvPr id="504" name="Google Shape;504;p4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505" name="Google Shape;505;p4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6" name="Google Shape;506;p41"/>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7" name="Google Shape;507;p4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8" name="Google Shape;508;p41"/>
          <p:cNvGrpSpPr/>
          <p:nvPr/>
        </p:nvGrpSpPr>
        <p:grpSpPr>
          <a:xfrm>
            <a:off x="457352" y="1258913"/>
            <a:ext cx="602564" cy="377174"/>
            <a:chOff x="457200" y="1466425"/>
            <a:chExt cx="776900" cy="486300"/>
          </a:xfrm>
        </p:grpSpPr>
        <p:sp>
          <p:nvSpPr>
            <p:cNvPr id="509" name="Google Shape;509;p41"/>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510" name="Google Shape;510;p41"/>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1" name="Google Shape;511;p41"/>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2" name="Google Shape;512;p4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3" name="Google Shape;513;p41"/>
          <p:cNvGrpSpPr/>
          <p:nvPr/>
        </p:nvGrpSpPr>
        <p:grpSpPr>
          <a:xfrm>
            <a:off x="457240" y="1697017"/>
            <a:ext cx="602564" cy="377174"/>
            <a:chOff x="457200" y="1466425"/>
            <a:chExt cx="776900" cy="486300"/>
          </a:xfrm>
        </p:grpSpPr>
        <p:sp>
          <p:nvSpPr>
            <p:cNvPr id="514" name="Google Shape;514;p41"/>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515" name="Google Shape;515;p41"/>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6" name="Google Shape;516;p41"/>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517" name="Shape 517"/>
        <p:cNvGrpSpPr/>
        <p:nvPr/>
      </p:nvGrpSpPr>
      <p:grpSpPr>
        <a:xfrm>
          <a:off x="0" y="0"/>
          <a:ext cx="0" cy="0"/>
          <a:chOff x="0" y="0"/>
          <a:chExt cx="0" cy="0"/>
        </a:xfrm>
      </p:grpSpPr>
      <p:sp>
        <p:nvSpPr>
          <p:cNvPr id="518" name="Google Shape;518;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9" name="Google Shape;519;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20" name="Google Shape;520;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21" name="Google Shape;521;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22" name="Google Shape;522;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23" name="Google Shape;523;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24" name="Google Shape;524;p42"/>
          <p:cNvGrpSpPr/>
          <p:nvPr/>
        </p:nvGrpSpPr>
        <p:grpSpPr>
          <a:xfrm>
            <a:off x="457181" y="1345103"/>
            <a:ext cx="533372" cy="533480"/>
            <a:chOff x="457200" y="1378813"/>
            <a:chExt cx="695400" cy="695450"/>
          </a:xfrm>
        </p:grpSpPr>
        <p:sp>
          <p:nvSpPr>
            <p:cNvPr id="525" name="Google Shape;525;p4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526" name="Google Shape;526;p42"/>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7" name="Google Shape;527;p42"/>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2"/>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29" name="Google Shape;529;p42"/>
          <p:cNvGrpSpPr/>
          <p:nvPr/>
        </p:nvGrpSpPr>
        <p:grpSpPr>
          <a:xfrm>
            <a:off x="3228956" y="1345103"/>
            <a:ext cx="533372" cy="533480"/>
            <a:chOff x="457200" y="1378813"/>
            <a:chExt cx="695400" cy="695450"/>
          </a:xfrm>
        </p:grpSpPr>
        <p:sp>
          <p:nvSpPr>
            <p:cNvPr id="530" name="Google Shape;530;p4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531" name="Google Shape;531;p42"/>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2" name="Google Shape;532;p42"/>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2"/>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34" name="Google Shape;534;p42"/>
          <p:cNvGrpSpPr/>
          <p:nvPr/>
        </p:nvGrpSpPr>
        <p:grpSpPr>
          <a:xfrm>
            <a:off x="6134081" y="1345853"/>
            <a:ext cx="533372" cy="533480"/>
            <a:chOff x="457200" y="1378813"/>
            <a:chExt cx="695400" cy="695450"/>
          </a:xfrm>
        </p:grpSpPr>
        <p:sp>
          <p:nvSpPr>
            <p:cNvPr id="535" name="Google Shape;535;p4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536" name="Google Shape;536;p42"/>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7" name="Google Shape;537;p42"/>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2"/>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539" name="Shape 539"/>
        <p:cNvGrpSpPr/>
        <p:nvPr/>
      </p:nvGrpSpPr>
      <p:grpSpPr>
        <a:xfrm>
          <a:off x="0" y="0"/>
          <a:ext cx="0" cy="0"/>
          <a:chOff x="0" y="0"/>
          <a:chExt cx="0" cy="0"/>
        </a:xfrm>
      </p:grpSpPr>
      <p:sp>
        <p:nvSpPr>
          <p:cNvPr id="540" name="Google Shape;540;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1" name="Google Shape;541;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42" name="Google Shape;542;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43" name="Google Shape;543;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44" name="Google Shape;544;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45" name="Google Shape;545;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6" name="Google Shape;546;p43"/>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547" name="Google Shape;547;p43"/>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3"/>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3"/>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3"/>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3"/>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552" name="Google Shape;552;p43"/>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553" name="Google Shape;553;p43"/>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3"/>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3"/>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3"/>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3"/>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558" name="Google Shape;558;p43"/>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559" name="Google Shape;559;p43"/>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3"/>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3"/>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2" name="Google Shape;562;p43"/>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3" name="Google Shape;563;p43"/>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4" name="Google Shape;564;p43"/>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43"/>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66" name="Shape 566"/>
        <p:cNvGrpSpPr/>
        <p:nvPr/>
      </p:nvGrpSpPr>
      <p:grpSpPr>
        <a:xfrm>
          <a:off x="0" y="0"/>
          <a:ext cx="0" cy="0"/>
          <a:chOff x="0" y="0"/>
          <a:chExt cx="0" cy="0"/>
        </a:xfrm>
      </p:grpSpPr>
      <p:sp>
        <p:nvSpPr>
          <p:cNvPr id="567" name="Google Shape;567;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9" name="Google Shape;569;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70" name="Google Shape;570;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1" name="Google Shape;571;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2" name="Google Shape;572;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3" name="Google Shape;573;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4" name="Google Shape;574;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5" name="Google Shape;575;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9" name="Google Shape;579;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1" name="Google Shape;581;p44"/>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2" name="Google Shape;582;p44"/>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583" name="Google Shape;583;p44"/>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584" name="Google Shape;584;p44"/>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2376">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85" name="Shape 585"/>
        <p:cNvGrpSpPr/>
        <p:nvPr/>
      </p:nvGrpSpPr>
      <p:grpSpPr>
        <a:xfrm>
          <a:off x="0" y="0"/>
          <a:ext cx="0" cy="0"/>
          <a:chOff x="0" y="0"/>
          <a:chExt cx="0" cy="0"/>
        </a:xfrm>
      </p:grpSpPr>
      <p:sp>
        <p:nvSpPr>
          <p:cNvPr id="586" name="Google Shape;586;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8" name="Google Shape;588;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89" name="Google Shape;589;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0" name="Google Shape;590;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1" name="Google Shape;591;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2" name="Google Shape;592;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3" name="Google Shape;593;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4" name="Google Shape;594;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8" name="Google Shape;598;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9" name="Google Shape;599;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0" name="Google Shape;600;p4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601" name="Google Shape;601;p45"/>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602" name="Google Shape;602;p45"/>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603" name="Google Shape;603;p4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604" name="Shape 604"/>
        <p:cNvGrpSpPr/>
        <p:nvPr/>
      </p:nvGrpSpPr>
      <p:grpSpPr>
        <a:xfrm>
          <a:off x="0" y="0"/>
          <a:ext cx="0" cy="0"/>
          <a:chOff x="0" y="0"/>
          <a:chExt cx="0" cy="0"/>
        </a:xfrm>
      </p:grpSpPr>
      <p:sp>
        <p:nvSpPr>
          <p:cNvPr id="605" name="Google Shape;605;p4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7" name="Google Shape;607;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08" name="Google Shape;608;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09" name="Google Shape;609;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1" name="Google Shape;611;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2" name="Google Shape;612;p4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3" name="Google Shape;613;p4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7" name="Google Shape;617;p4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4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19" name="Google Shape;619;p4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20" name="Google Shape;620;p46"/>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621" name="Google Shape;621;p46"/>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622" name="Google Shape;622;p46"/>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623" name="Shape 623"/>
        <p:cNvGrpSpPr/>
        <p:nvPr/>
      </p:nvGrpSpPr>
      <p:grpSpPr>
        <a:xfrm>
          <a:off x="0" y="0"/>
          <a:ext cx="0" cy="0"/>
          <a:chOff x="0" y="0"/>
          <a:chExt cx="0" cy="0"/>
        </a:xfrm>
      </p:grpSpPr>
      <p:sp>
        <p:nvSpPr>
          <p:cNvPr id="624" name="Google Shape;624;p4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6" name="Google Shape;62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27" name="Google Shape;627;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28" name="Google Shape;62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29" name="Google Shape;629;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0" name="Google Shape;63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1" name="Google Shape;631;p4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4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6" name="Google Shape;636;p4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7" name="Google Shape;637;p4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38" name="Google Shape;638;p47"/>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639" name="Google Shape;639;p47"/>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640" name="Google Shape;640;p47"/>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641" name="Google Shape;641;p47"/>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642" name="Shape 642"/>
        <p:cNvGrpSpPr/>
        <p:nvPr/>
      </p:nvGrpSpPr>
      <p:grpSpPr>
        <a:xfrm>
          <a:off x="0" y="0"/>
          <a:ext cx="0" cy="0"/>
          <a:chOff x="0" y="0"/>
          <a:chExt cx="0" cy="0"/>
        </a:xfrm>
      </p:grpSpPr>
      <p:sp>
        <p:nvSpPr>
          <p:cNvPr id="643" name="Google Shape;643;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5" name="Google Shape;64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46" name="Google Shape;646;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47" name="Google Shape;64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48" name="Google Shape;648;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49" name="Google Shape;64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0" name="Google Shape;650;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1" name="Google Shape;651;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6" name="Google Shape;656;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7" name="Google Shape;657;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59" name="Google Shape;659;p4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0" name="Google Shape;660;p48"/>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661" name="Google Shape;661;p4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62" name="Google Shape;662;p48"/>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663" name="Google Shape;663;p4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64" name="Shape 664"/>
        <p:cNvGrpSpPr/>
        <p:nvPr/>
      </p:nvGrpSpPr>
      <p:grpSpPr>
        <a:xfrm>
          <a:off x="0" y="0"/>
          <a:ext cx="0" cy="0"/>
          <a:chOff x="0" y="0"/>
          <a:chExt cx="0" cy="0"/>
        </a:xfrm>
      </p:grpSpPr>
      <p:sp>
        <p:nvSpPr>
          <p:cNvPr id="665" name="Google Shape;665;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7" name="Google Shape;66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68" name="Google Shape;668;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69" name="Google Shape;669;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0" name="Google Shape;670;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71" name="Google Shape;67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2" name="Google Shape;67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3" name="Google Shape;67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7" name="Google Shape;67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8" name="Google Shape;67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9" name="Google Shape;67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81" name="Google Shape;681;p4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82" name="Google Shape;682;p49"/>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83" name="Google Shape;683;p49"/>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84" name="Google Shape;684;p49"/>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85" name="Google Shape;685;p49"/>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86" name="Shape 686"/>
        <p:cNvGrpSpPr/>
        <p:nvPr/>
      </p:nvGrpSpPr>
      <p:grpSpPr>
        <a:xfrm>
          <a:off x="0" y="0"/>
          <a:ext cx="0" cy="0"/>
          <a:chOff x="0" y="0"/>
          <a:chExt cx="0" cy="0"/>
        </a:xfrm>
      </p:grpSpPr>
      <p:sp>
        <p:nvSpPr>
          <p:cNvPr id="687" name="Google Shape;687;p5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9" name="Google Shape;68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90" name="Google Shape;690;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91" name="Google Shape;691;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92" name="Google Shape;692;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3" name="Google Shape;693;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4" name="Google Shape;694;p5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5" name="Google Shape;695;p5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5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5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5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5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0" name="Google Shape;700;p5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1" name="Google Shape;701;p5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5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3" name="Google Shape;703;p5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704" name="Google Shape;704;p50"/>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705" name="Google Shape;705;p50"/>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706" name="Google Shape;706;p50"/>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707" name="Google Shape;707;p50"/>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708" name="Shape 708"/>
        <p:cNvGrpSpPr/>
        <p:nvPr/>
      </p:nvGrpSpPr>
      <p:grpSpPr>
        <a:xfrm>
          <a:off x="0" y="0"/>
          <a:ext cx="0" cy="0"/>
          <a:chOff x="0" y="0"/>
          <a:chExt cx="0" cy="0"/>
        </a:xfrm>
      </p:grpSpPr>
      <p:sp>
        <p:nvSpPr>
          <p:cNvPr id="709" name="Google Shape;709;p5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1" name="Google Shape;71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12" name="Google Shape;712;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13" name="Google Shape;713;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14" name="Google Shape;714;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5" name="Google Shape;71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6" name="Google Shape;716;p5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7" name="Google Shape;717;p5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5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2" name="Google Shape;722;p5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3" name="Google Shape;723;p5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5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25" name="Google Shape;725;p51"/>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726" name="Google Shape;726;p51"/>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727" name="Google Shape;727;p51"/>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728" name="Google Shape;728;p51"/>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729" name="Google Shape;729;p51"/>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730" name="Shape 730"/>
        <p:cNvGrpSpPr/>
        <p:nvPr/>
      </p:nvGrpSpPr>
      <p:grpSpPr>
        <a:xfrm>
          <a:off x="0" y="0"/>
          <a:ext cx="0" cy="0"/>
          <a:chOff x="0" y="0"/>
          <a:chExt cx="0" cy="0"/>
        </a:xfrm>
      </p:grpSpPr>
      <p:sp>
        <p:nvSpPr>
          <p:cNvPr id="731" name="Google Shape;731;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3" name="Google Shape;733;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34" name="Google Shape;734;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35" name="Google Shape;735;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36" name="Google Shape;736;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37" name="Google Shape;737;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8" name="Google Shape;738;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9" name="Google Shape;739;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7" name="Google Shape;747;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8" name="Google Shape;748;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49" name="Google Shape;749;p5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50" name="Google Shape;750;p52"/>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751" name="Google Shape;751;p5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2" name="Google Shape;752;p52"/>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753" name="Google Shape;753;p5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4" name="Google Shape;754;p52"/>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755" name="Shape 755"/>
        <p:cNvGrpSpPr/>
        <p:nvPr/>
      </p:nvGrpSpPr>
      <p:grpSpPr>
        <a:xfrm>
          <a:off x="0" y="0"/>
          <a:ext cx="0" cy="0"/>
          <a:chOff x="0" y="0"/>
          <a:chExt cx="0" cy="0"/>
        </a:xfrm>
      </p:grpSpPr>
      <p:sp>
        <p:nvSpPr>
          <p:cNvPr id="756" name="Google Shape;756;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8" name="Google Shape;758;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59" name="Google Shape;759;p5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60" name="Google Shape;760;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61" name="Google Shape;761;p5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2" name="Google Shape;762;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3" name="Google Shape;763;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4" name="Google Shape;764;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2" name="Google Shape;772;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3" name="Google Shape;773;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74" name="Google Shape;774;p53"/>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75" name="Google Shape;775;p53"/>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76" name="Google Shape;776;p53"/>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77" name="Google Shape;777;p53"/>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78" name="Google Shape;778;p53"/>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79" name="Google Shape;779;p53"/>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80" name="Shape 780"/>
        <p:cNvGrpSpPr/>
        <p:nvPr/>
      </p:nvGrpSpPr>
      <p:grpSpPr>
        <a:xfrm>
          <a:off x="0" y="0"/>
          <a:ext cx="0" cy="0"/>
          <a:chOff x="0" y="0"/>
          <a:chExt cx="0" cy="0"/>
        </a:xfrm>
      </p:grpSpPr>
      <p:sp>
        <p:nvSpPr>
          <p:cNvPr id="781" name="Google Shape;781;p5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3" name="Google Shape;783;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84" name="Google Shape;784;p5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85" name="Google Shape;785;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86" name="Google Shape;786;p5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87" name="Google Shape;787;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8" name="Google Shape;788;p5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9" name="Google Shape;789;p5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5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5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5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5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5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5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5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7" name="Google Shape;797;p5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5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99" name="Google Shape;799;p54"/>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800" name="Google Shape;800;p54"/>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801" name="Google Shape;801;p54"/>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802" name="Google Shape;802;p54"/>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803" name="Google Shape;803;p54"/>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804" name="Google Shape;804;p54"/>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805" name="Shape 805"/>
        <p:cNvGrpSpPr/>
        <p:nvPr/>
      </p:nvGrpSpPr>
      <p:grpSpPr>
        <a:xfrm>
          <a:off x="0" y="0"/>
          <a:ext cx="0" cy="0"/>
          <a:chOff x="0" y="0"/>
          <a:chExt cx="0" cy="0"/>
        </a:xfrm>
      </p:grpSpPr>
      <p:sp>
        <p:nvSpPr>
          <p:cNvPr id="806" name="Google Shape;806;p5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8" name="Google Shape;808;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09" name="Google Shape;809;p5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10" name="Google Shape;810;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11" name="Google Shape;811;p5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12" name="Google Shape;812;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3" name="Google Shape;813;p55"/>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4" name="Google Shape;814;p5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0" name="Google Shape;820;p5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1" name="Google Shape;821;p5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2" name="Google Shape;822;p5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5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24" name="Google Shape;824;p55"/>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25" name="Google Shape;825;p55"/>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826" name="Google Shape;826;p55"/>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827" name="Google Shape;827;p55"/>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828" name="Google Shape;828;p55"/>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829" name="Google Shape;829;p55"/>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830" name="Shape 830"/>
        <p:cNvGrpSpPr/>
        <p:nvPr/>
      </p:nvGrpSpPr>
      <p:grpSpPr>
        <a:xfrm>
          <a:off x="0" y="0"/>
          <a:ext cx="0" cy="0"/>
          <a:chOff x="0" y="0"/>
          <a:chExt cx="0" cy="0"/>
        </a:xfrm>
      </p:grpSpPr>
      <p:sp>
        <p:nvSpPr>
          <p:cNvPr id="831" name="Google Shape;831;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3" name="Google Shape;833;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34" name="Google Shape;834;p5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35" name="Google Shape;835;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36" name="Google Shape;836;p5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37" name="Google Shape;837;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8" name="Google Shape;838;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9" name="Google Shape;839;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1" name="Google Shape;841;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3" name="Google Shape;843;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5" name="Google Shape;845;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7" name="Google Shape;847;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9" name="Google Shape;849;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51" name="Google Shape;851;p5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2" name="Google Shape;852;p56"/>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853" name="Google Shape;853;p5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4" name="Google Shape;854;p56"/>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855" name="Google Shape;855;p5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6" name="Google Shape;856;p56"/>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857" name="Google Shape;857;p5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58" name="Shape 858"/>
        <p:cNvGrpSpPr/>
        <p:nvPr/>
      </p:nvGrpSpPr>
      <p:grpSpPr>
        <a:xfrm>
          <a:off x="0" y="0"/>
          <a:ext cx="0" cy="0"/>
          <a:chOff x="0" y="0"/>
          <a:chExt cx="0" cy="0"/>
        </a:xfrm>
      </p:grpSpPr>
      <p:sp>
        <p:nvSpPr>
          <p:cNvPr id="859" name="Google Shape;859;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1" name="Google Shape;861;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62" name="Google Shape;862;p5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63" name="Google Shape;863;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64" name="Google Shape;864;p5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65" name="Google Shape;865;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6" name="Google Shape;866;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7" name="Google Shape;867;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9" name="Google Shape;869;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1" name="Google Shape;871;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3" name="Google Shape;873;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5" name="Google Shape;875;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7" name="Google Shape;877;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79" name="Google Shape;879;p57"/>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80" name="Google Shape;880;p57"/>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81" name="Google Shape;881;p57"/>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82" name="Google Shape;882;p57"/>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83" name="Google Shape;883;p57"/>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84" name="Google Shape;884;p57"/>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85" name="Google Shape;885;p57"/>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86" name="Shape 886"/>
        <p:cNvGrpSpPr/>
        <p:nvPr/>
      </p:nvGrpSpPr>
      <p:grpSpPr>
        <a:xfrm>
          <a:off x="0" y="0"/>
          <a:ext cx="0" cy="0"/>
          <a:chOff x="0" y="0"/>
          <a:chExt cx="0" cy="0"/>
        </a:xfrm>
      </p:grpSpPr>
      <p:sp>
        <p:nvSpPr>
          <p:cNvPr id="887" name="Google Shape;887;p5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9" name="Google Shape;88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90" name="Google Shape;890;p5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91" name="Google Shape;891;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92" name="Google Shape;892;p5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93" name="Google Shape;89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4" name="Google Shape;894;p5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5" name="Google Shape;895;p5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5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7" name="Google Shape;897;p5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5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9" name="Google Shape;899;p5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5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5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5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5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5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5" name="Google Shape;905;p5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5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07" name="Google Shape;907;p58"/>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908" name="Google Shape;908;p58"/>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909" name="Google Shape;909;p58"/>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910" name="Google Shape;910;p58"/>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911" name="Google Shape;911;p58"/>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912" name="Google Shape;912;p58"/>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913" name="Google Shape;913;p58"/>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914" name="Shape 914"/>
        <p:cNvGrpSpPr/>
        <p:nvPr/>
      </p:nvGrpSpPr>
      <p:grpSpPr>
        <a:xfrm>
          <a:off x="0" y="0"/>
          <a:ext cx="0" cy="0"/>
          <a:chOff x="0" y="0"/>
          <a:chExt cx="0" cy="0"/>
        </a:xfrm>
      </p:grpSpPr>
      <p:sp>
        <p:nvSpPr>
          <p:cNvPr id="915" name="Google Shape;915;p5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7" name="Google Shape;917;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18" name="Google Shape;918;p5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19" name="Google Shape;919;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21" name="Google Shape;921;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2" name="Google Shape;922;p5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3" name="Google Shape;923;p5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5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5" name="Google Shape;925;p5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7" name="Google Shape;927;p5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9" name="Google Shape;929;p5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1" name="Google Shape;931;p5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3" name="Google Shape;933;p5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35" name="Google Shape;935;p59"/>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936" name="Google Shape;936;p59"/>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937" name="Google Shape;937;p59"/>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938" name="Google Shape;938;p59"/>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939" name="Google Shape;939;p59"/>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940" name="Google Shape;940;p59"/>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941" name="Google Shape;941;p59"/>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942" name="Shape 942"/>
        <p:cNvGrpSpPr/>
        <p:nvPr/>
      </p:nvGrpSpPr>
      <p:grpSpPr>
        <a:xfrm>
          <a:off x="0" y="0"/>
          <a:ext cx="0" cy="0"/>
          <a:chOff x="0" y="0"/>
          <a:chExt cx="0" cy="0"/>
        </a:xfrm>
      </p:grpSpPr>
      <p:sp>
        <p:nvSpPr>
          <p:cNvPr id="943" name="Google Shape;943;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4" name="Google Shape;944;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45" name="Google Shape;945;p6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46" name="Google Shape;946;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47" name="Google Shape;947;p6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48" name="Google Shape;948;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9" name="Google Shape;949;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1" name="Google Shape;951;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3" name="Google Shape;953;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5" name="Google Shape;955;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7" name="Google Shape;957;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9" name="Google Shape;959;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1" name="Google Shape;961;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3" name="Google Shape;963;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65" name="Google Shape;965;p6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66" name="Google Shape;966;p60"/>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967" name="Google Shape;967;p6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68" name="Google Shape;968;p60"/>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969" name="Google Shape;969;p6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0" name="Google Shape;970;p60"/>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971" name="Google Shape;971;p6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2" name="Google Shape;972;p60"/>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73" name="Shape 973"/>
        <p:cNvGrpSpPr/>
        <p:nvPr/>
      </p:nvGrpSpPr>
      <p:grpSpPr>
        <a:xfrm>
          <a:off x="0" y="0"/>
          <a:ext cx="0" cy="0"/>
          <a:chOff x="0" y="0"/>
          <a:chExt cx="0" cy="0"/>
        </a:xfrm>
      </p:grpSpPr>
      <p:sp>
        <p:nvSpPr>
          <p:cNvPr id="974" name="Google Shape;974;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5" name="Google Shape;975;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76" name="Google Shape;976;p6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77" name="Google Shape;977;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78" name="Google Shape;978;p6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79" name="Google Shape;979;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4" name="Google Shape;984;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6" name="Google Shape;986;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8" name="Google Shape;988;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0" name="Google Shape;990;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2" name="Google Shape;992;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96" name="Google Shape;996;p61"/>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97" name="Google Shape;997;p61"/>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98" name="Google Shape;998;p61"/>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99" name="Google Shape;999;p61"/>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000" name="Google Shape;1000;p61"/>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001" name="Google Shape;1001;p61"/>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002" name="Google Shape;1002;p61"/>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003" name="Google Shape;1003;p61"/>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1004" name="Shape 1004"/>
        <p:cNvGrpSpPr/>
        <p:nvPr/>
      </p:nvGrpSpPr>
      <p:grpSpPr>
        <a:xfrm>
          <a:off x="0" y="0"/>
          <a:ext cx="0" cy="0"/>
          <a:chOff x="0" y="0"/>
          <a:chExt cx="0" cy="0"/>
        </a:xfrm>
      </p:grpSpPr>
      <p:sp>
        <p:nvSpPr>
          <p:cNvPr id="1005" name="Google Shape;1005;p6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6" name="Google Shape;1006;p6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007" name="Google Shape;1007;p6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08" name="Google Shape;100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09" name="Google Shape;1009;p6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10" name="Google Shape;1010;p6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6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6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6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6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5" name="Google Shape;1015;p6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6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7" name="Google Shape;1017;p6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6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9" name="Google Shape;1019;p6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6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1" name="Google Shape;1021;p6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6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3" name="Google Shape;1023;p6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6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5" name="Google Shape;1025;p6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6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27" name="Google Shape;1027;p62"/>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28" name="Google Shape;1028;p62"/>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1029" name="Google Shape;1029;p62"/>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1030" name="Google Shape;1030;p62"/>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1031" name="Google Shape;1031;p62"/>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1032" name="Google Shape;1032;p62"/>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1033" name="Google Shape;1033;p62"/>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1034" name="Google Shape;1034;p62"/>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1035" name="Shape 1035"/>
        <p:cNvGrpSpPr/>
        <p:nvPr/>
      </p:nvGrpSpPr>
      <p:grpSpPr>
        <a:xfrm>
          <a:off x="0" y="0"/>
          <a:ext cx="0" cy="0"/>
          <a:chOff x="0" y="0"/>
          <a:chExt cx="0" cy="0"/>
        </a:xfrm>
      </p:grpSpPr>
      <p:sp>
        <p:nvSpPr>
          <p:cNvPr id="1036" name="Google Shape;1036;p6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7" name="Google Shape;1037;p6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038" name="Google Shape;1038;p6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039" name="Google Shape;103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40" name="Google Shape;1040;p6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41" name="Google Shape;1041;p6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2" name="Google Shape;1042;p6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6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4" name="Google Shape;1044;p6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6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6" name="Google Shape;1046;p6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6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8" name="Google Shape;1048;p6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6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0" name="Google Shape;1050;p6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6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2" name="Google Shape;1052;p6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6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4" name="Google Shape;1054;p6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6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56" name="Google Shape;1056;p6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6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58" name="Google Shape;1058;p63"/>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1059" name="Google Shape;1059;p63"/>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1060" name="Google Shape;1060;p63"/>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1061" name="Google Shape;1061;p63"/>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1062" name="Google Shape;1062;p63"/>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1063" name="Google Shape;1063;p63"/>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1064" name="Google Shape;1064;p63"/>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1065" name="Google Shape;1065;p63"/>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66" name="Shape 1066"/>
        <p:cNvGrpSpPr/>
        <p:nvPr/>
      </p:nvGrpSpPr>
      <p:grpSpPr>
        <a:xfrm>
          <a:off x="0" y="0"/>
          <a:ext cx="0" cy="0"/>
          <a:chOff x="0" y="0"/>
          <a:chExt cx="0" cy="0"/>
        </a:xfrm>
      </p:grpSpPr>
      <p:pic>
        <p:nvPicPr>
          <p:cNvPr id="1067" name="Google Shape;1067;p64"/>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68" name="Google Shape;1068;p64"/>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69" name="Google Shape;1069;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70" name="Google Shape;1070;p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71" name="Google Shape;1071;p64"/>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1072" name="Google Shape;1072;p64"/>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1073" name="Google Shape;1073;p64"/>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74" name="Shape 1074"/>
        <p:cNvGrpSpPr/>
        <p:nvPr/>
      </p:nvGrpSpPr>
      <p:grpSpPr>
        <a:xfrm>
          <a:off x="0" y="0"/>
          <a:ext cx="0" cy="0"/>
          <a:chOff x="0" y="0"/>
          <a:chExt cx="0" cy="0"/>
        </a:xfrm>
      </p:grpSpPr>
      <p:pic>
        <p:nvPicPr>
          <p:cNvPr id="1075" name="Google Shape;1075;p6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76" name="Google Shape;1076;p6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77" name="Google Shape;1077;p65"/>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
        <p:nvSpPr>
          <p:cNvPr id="1078" name="Google Shape;1078;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79" name="Shape 1079"/>
        <p:cNvGrpSpPr/>
        <p:nvPr/>
      </p:nvGrpSpPr>
      <p:grpSpPr>
        <a:xfrm>
          <a:off x="0" y="0"/>
          <a:ext cx="0" cy="0"/>
          <a:chOff x="0" y="0"/>
          <a:chExt cx="0" cy="0"/>
        </a:xfrm>
      </p:grpSpPr>
      <p:pic>
        <p:nvPicPr>
          <p:cNvPr id="1080" name="Google Shape;1080;p6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1" name="Google Shape;1081;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82" name="Google Shape;1082;p6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3" name="Google Shape;1083;p6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084" name="Google Shape;1084;p66"/>
          <p:cNvCxnSpPr/>
          <p:nvPr/>
        </p:nvCxnSpPr>
        <p:spPr>
          <a:xfrm>
            <a:off x="4694700" y="2666900"/>
            <a:ext cx="3261900" cy="0"/>
          </a:xfrm>
          <a:prstGeom prst="straightConnector1">
            <a:avLst/>
          </a:prstGeom>
          <a:noFill/>
          <a:ln cap="flat" cmpd="sng" w="9525">
            <a:solidFill>
              <a:srgbClr val="000000"/>
            </a:solidFill>
            <a:prstDash val="solid"/>
            <a:round/>
            <a:headEnd len="sm" w="sm" type="none"/>
            <a:tailEnd len="sm" w="sm" type="none"/>
          </a:ln>
        </p:spPr>
      </p:cxnSp>
      <p:sp>
        <p:nvSpPr>
          <p:cNvPr id="1085" name="Google Shape;1085;p6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66"/>
          <p:cNvSpPr/>
          <p:nvPr/>
        </p:nvSpPr>
        <p:spPr>
          <a:xfrm flipH="1" rot="-5400000">
            <a:off x="6129973" y="1159537"/>
            <a:ext cx="554225" cy="479325"/>
          </a:xfrm>
          <a:prstGeom prst="flowChartMerge">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87" name="Shape 1087"/>
        <p:cNvGrpSpPr/>
        <p:nvPr/>
      </p:nvGrpSpPr>
      <p:grpSpPr>
        <a:xfrm>
          <a:off x="0" y="0"/>
          <a:ext cx="0" cy="0"/>
          <a:chOff x="0" y="0"/>
          <a:chExt cx="0" cy="0"/>
        </a:xfrm>
      </p:grpSpPr>
      <p:pic>
        <p:nvPicPr>
          <p:cNvPr id="1088" name="Google Shape;1088;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9" name="Google Shape;1089;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90" name="Google Shape;1090;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091" name="Google Shape;1091;p67"/>
          <p:cNvCxnSpPr/>
          <p:nvPr/>
        </p:nvCxnSpPr>
        <p:spPr>
          <a:xfrm>
            <a:off x="2865900" y="2743100"/>
            <a:ext cx="3261900" cy="0"/>
          </a:xfrm>
          <a:prstGeom prst="straightConnector1">
            <a:avLst/>
          </a:prstGeom>
          <a:noFill/>
          <a:ln cap="flat" cmpd="sng" w="9525">
            <a:solidFill>
              <a:srgbClr val="000000"/>
            </a:solidFill>
            <a:prstDash val="solid"/>
            <a:round/>
            <a:headEnd len="sm" w="sm" type="none"/>
            <a:tailEnd len="sm" w="sm" type="none"/>
          </a:ln>
        </p:spPr>
      </p:cxnSp>
      <p:sp>
        <p:nvSpPr>
          <p:cNvPr id="1092" name="Google Shape;1092;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67"/>
          <p:cNvSpPr/>
          <p:nvPr/>
        </p:nvSpPr>
        <p:spPr>
          <a:xfrm flipH="1" rot="-5400000">
            <a:off x="4301173" y="1235738"/>
            <a:ext cx="554225" cy="479325"/>
          </a:xfrm>
          <a:prstGeom prst="flowChartMerge">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ta Analytics and Visualization">
  <p:cSld name="Data Analytics and Visualization">
    <p:spTree>
      <p:nvGrpSpPr>
        <p:cNvPr id="1095" name="Shape 1095"/>
        <p:cNvGrpSpPr/>
        <p:nvPr/>
      </p:nvGrpSpPr>
      <p:grpSpPr>
        <a:xfrm>
          <a:off x="0" y="0"/>
          <a:ext cx="0" cy="0"/>
          <a:chOff x="0" y="0"/>
          <a:chExt cx="0" cy="0"/>
        </a:xfrm>
      </p:grpSpPr>
      <p:sp>
        <p:nvSpPr>
          <p:cNvPr id="1096" name="Google Shape;1096;p68"/>
          <p:cNvSpPr txBox="1"/>
          <p:nvPr>
            <p:ph type="ctrTitle"/>
          </p:nvPr>
        </p:nvSpPr>
        <p:spPr>
          <a:xfrm>
            <a:off x="0" y="1870363"/>
            <a:ext cx="9144000" cy="1444451"/>
          </a:xfrm>
          <a:prstGeom prst="rect">
            <a:avLst/>
          </a:prstGeom>
          <a:noFill/>
          <a:ln>
            <a:noFill/>
          </a:ln>
        </p:spPr>
        <p:txBody>
          <a:bodyPr anchorCtr="0" anchor="t" bIns="34275" lIns="2948925" spcFirstLastPara="1" rIns="137150" wrap="square" tIns="34275">
            <a:noAutofit/>
          </a:bodyPr>
          <a:lstStyle>
            <a:lvl1pPr lvl="0" marR="0" rtl="0" algn="l">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097" name="Google Shape;1097;p68"/>
          <p:cNvSpPr txBox="1"/>
          <p:nvPr>
            <p:ph idx="1" type="subTitle"/>
          </p:nvPr>
        </p:nvSpPr>
        <p:spPr>
          <a:xfrm>
            <a:off x="1631372" y="3522518"/>
            <a:ext cx="7512628" cy="290945"/>
          </a:xfrm>
          <a:prstGeom prst="rect">
            <a:avLst/>
          </a:prstGeom>
          <a:noFill/>
          <a:ln>
            <a:noFill/>
          </a:ln>
        </p:spPr>
        <p:txBody>
          <a:bodyPr anchorCtr="0" anchor="ctr" bIns="34275" lIns="68575" spcFirstLastPara="1" rIns="548625" wrap="square" tIns="34275">
            <a:noAutofit/>
          </a:bodyPr>
          <a:lstStyle>
            <a:lvl1pPr lvl="0" marR="0" rtl="0" algn="r">
              <a:lnSpc>
                <a:spcPct val="90000"/>
              </a:lnSpc>
              <a:spcBef>
                <a:spcPts val="800"/>
              </a:spcBef>
              <a:spcAft>
                <a:spcPts val="0"/>
              </a:spcAft>
              <a:buClr>
                <a:schemeClr val="dk1"/>
              </a:buClr>
              <a:buSzPts val="1400"/>
              <a:buFont typeface="Arial"/>
              <a:buNone/>
              <a:defRPr b="1" i="0" sz="14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098" name="Google Shape;1098;p68"/>
          <p:cNvSpPr txBox="1"/>
          <p:nvPr/>
        </p:nvSpPr>
        <p:spPr>
          <a:xfrm>
            <a:off x="289797" y="4021168"/>
            <a:ext cx="7316349" cy="346249"/>
          </a:xfrm>
          <a:prstGeom prst="rect">
            <a:avLst/>
          </a:prstGeom>
          <a:noFill/>
          <a:ln>
            <a:noFill/>
          </a:ln>
        </p:spPr>
        <p:txBody>
          <a:bodyPr anchorCtr="0" anchor="t" bIns="34275" lIns="68575" spcFirstLastPara="1" rIns="0" wrap="square" tIns="34275">
            <a:noAutofit/>
          </a:bodyPr>
          <a:lstStyle/>
          <a:p>
            <a:pPr indent="0" lvl="1" marL="342900" marR="0" rtl="0" algn="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Arial"/>
                <a:ea typeface="Arial"/>
                <a:cs typeface="Arial"/>
                <a:sym typeface="Arial"/>
              </a:rPr>
              <a:t>Data Analytics and Visualization Boot Camp</a:t>
            </a:r>
            <a:endParaRPr b="1" i="0" sz="1800" u="none" cap="none" strike="noStrike">
              <a:solidFill>
                <a:schemeClr val="lt1"/>
              </a:solidFill>
              <a:latin typeface="Arial"/>
              <a:ea typeface="Arial"/>
              <a:cs typeface="Arial"/>
              <a:sym typeface="Arial"/>
            </a:endParaRPr>
          </a:p>
        </p:txBody>
      </p:sp>
      <p:pic>
        <p:nvPicPr>
          <p:cNvPr id="1099" name="Google Shape;1099;p68"/>
          <p:cNvPicPr preferRelativeResize="0"/>
          <p:nvPr/>
        </p:nvPicPr>
        <p:blipFill rotWithShape="1">
          <a:blip r:embed="rId2">
            <a:alphaModFix/>
          </a:blip>
          <a:srcRect b="0" l="0" r="0" t="0"/>
          <a:stretch/>
        </p:blipFill>
        <p:spPr>
          <a:xfrm>
            <a:off x="613403" y="1226128"/>
            <a:ext cx="2238901" cy="1665356"/>
          </a:xfrm>
          <a:prstGeom prst="rect">
            <a:avLst/>
          </a:prstGeom>
          <a:noFill/>
          <a:ln>
            <a:noFill/>
          </a:ln>
        </p:spPr>
      </p:pic>
      <p:sp>
        <p:nvSpPr>
          <p:cNvPr id="1100" name="Google Shape;1100;p68"/>
          <p:cNvSpPr txBox="1"/>
          <p:nvPr>
            <p:ph idx="2"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lvl1pPr indent="-228600" lvl="0" marL="457200" marR="0" rtl="0" algn="r">
              <a:lnSpc>
                <a:spcPct val="90000"/>
              </a:lnSpc>
              <a:spcBef>
                <a:spcPts val="800"/>
              </a:spcBef>
              <a:spcAft>
                <a:spcPts val="0"/>
              </a:spcAft>
              <a:buClr>
                <a:schemeClr val="lt1"/>
              </a:buClr>
              <a:buSzPts val="2100"/>
              <a:buFont typeface="Arial"/>
              <a:buNone/>
              <a:defRPr b="0" i="0" sz="2100" u="none" cap="none" strike="noStrike">
                <a:solidFill>
                  <a:schemeClr val="lt1"/>
                </a:solidFill>
                <a:latin typeface="Arial"/>
                <a:ea typeface="Arial"/>
                <a:cs typeface="Arial"/>
                <a:sym typeface="Arial"/>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Slide">
  <p:cSld name="Subsection Slide">
    <p:spTree>
      <p:nvGrpSpPr>
        <p:cNvPr id="1101" name="Shape 1101"/>
        <p:cNvGrpSpPr/>
        <p:nvPr/>
      </p:nvGrpSpPr>
      <p:grpSpPr>
        <a:xfrm>
          <a:off x="0" y="0"/>
          <a:ext cx="0" cy="0"/>
          <a:chOff x="0" y="0"/>
          <a:chExt cx="0" cy="0"/>
        </a:xfrm>
      </p:grpSpPr>
      <p:sp>
        <p:nvSpPr>
          <p:cNvPr id="1102" name="Google Shape;1102;p69"/>
          <p:cNvSpPr txBox="1"/>
          <p:nvPr>
            <p:ph type="title"/>
          </p:nvPr>
        </p:nvSpPr>
        <p:spPr>
          <a:xfrm>
            <a:off x="285750" y="271463"/>
            <a:ext cx="8572500" cy="4600574"/>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03" name="Google Shape;1103;p69"/>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4" name="Google Shape;1104;p69"/>
          <p:cNvSpPr txBox="1"/>
          <p:nvPr>
            <p:ph idx="1" type="body"/>
          </p:nvPr>
        </p:nvSpPr>
        <p:spPr>
          <a:xfrm>
            <a:off x="-1" y="4904237"/>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Text Only">
    <p:spTree>
      <p:nvGrpSpPr>
        <p:cNvPr id="1105" name="Shape 1105"/>
        <p:cNvGrpSpPr/>
        <p:nvPr/>
      </p:nvGrpSpPr>
      <p:grpSpPr>
        <a:xfrm>
          <a:off x="0" y="0"/>
          <a:ext cx="0" cy="0"/>
          <a:chOff x="0" y="0"/>
          <a:chExt cx="0" cy="0"/>
        </a:xfrm>
      </p:grpSpPr>
      <p:sp>
        <p:nvSpPr>
          <p:cNvPr id="1106" name="Google Shape;1106;p70"/>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07" name="Google Shape;1107;p70"/>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08" name="Google Shape;1108;p70"/>
          <p:cNvSpPr txBox="1"/>
          <p:nvPr>
            <p:ph idx="2" type="body"/>
          </p:nvPr>
        </p:nvSpPr>
        <p:spPr>
          <a:xfrm>
            <a:off x="0" y="1397620"/>
            <a:ext cx="9144000" cy="3407587"/>
          </a:xfrm>
          <a:prstGeom prst="rect">
            <a:avLst/>
          </a:prstGeom>
          <a:noFill/>
          <a:ln>
            <a:noFill/>
          </a:ln>
        </p:spPr>
        <p:txBody>
          <a:bodyPr anchorCtr="0" anchor="t" bIns="34275" lIns="342900" spcFirstLastPara="1" rIns="342900" wrap="square" tIns="34275">
            <a:noAutofit/>
          </a:bodyPr>
          <a:lstStyle>
            <a:lvl1pPr indent="-317500" lvl="0" marL="457200" marR="0" rtl="0" algn="l">
              <a:lnSpc>
                <a:spcPct val="10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1pPr>
            <a:lvl2pPr indent="-317500" lvl="1" marL="9144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00000"/>
              </a:lnSpc>
              <a:spcBef>
                <a:spcPts val="9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9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09" name="Google Shape;1109;p70"/>
          <p:cNvSpPr txBox="1"/>
          <p:nvPr>
            <p:ph type="ctrTitle"/>
          </p:nvPr>
        </p:nvSpPr>
        <p:spPr>
          <a:xfrm>
            <a:off x="0" y="228450"/>
            <a:ext cx="9144000" cy="358378"/>
          </a:xfrm>
          <a:prstGeom prst="rect">
            <a:avLst/>
          </a:prstGeom>
          <a:noFill/>
          <a:ln>
            <a:noFill/>
          </a:ln>
        </p:spPr>
        <p:txBody>
          <a:bodyPr anchorCtr="0" anchor="ctr" bIns="34275" lIns="342900" spcFirstLastPara="1" rIns="137150"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10" name="Google Shape;1110;p70"/>
          <p:cNvSpPr txBox="1"/>
          <p:nvPr>
            <p:ph idx="3" type="subTitle"/>
          </p:nvPr>
        </p:nvSpPr>
        <p:spPr>
          <a:xfrm>
            <a:off x="0" y="663123"/>
            <a:ext cx="9144000" cy="658203"/>
          </a:xfrm>
          <a:prstGeom prst="rect">
            <a:avLst/>
          </a:prstGeom>
          <a:noFill/>
          <a:ln>
            <a:noFill/>
          </a:ln>
        </p:spPr>
        <p:txBody>
          <a:bodyPr anchorCtr="0" anchor="t" bIns="34275" lIns="342900" spcFirstLastPara="1" rIns="137150" wrap="square" tIns="68575">
            <a:noAutofit/>
          </a:bodyPr>
          <a:lstStyle>
            <a:lvl1pPr lvl="0" marR="0" rtl="0" algn="l">
              <a:lnSpc>
                <a:spcPct val="100000"/>
              </a:lnSpc>
              <a:spcBef>
                <a:spcPts val="800"/>
              </a:spcBef>
              <a:spcAft>
                <a:spcPts val="0"/>
              </a:spcAft>
              <a:buClr>
                <a:schemeClr val="dk1"/>
              </a:buClr>
              <a:buSzPts val="1700"/>
              <a:buFont typeface="Arial"/>
              <a:buNone/>
              <a:defRPr b="0" i="0" sz="1700" u="none" cap="none" strike="noStrike">
                <a:solidFill>
                  <a:schemeClr val="dk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omework">
  <p:cSld name="Homework">
    <p:spTree>
      <p:nvGrpSpPr>
        <p:cNvPr id="1111" name="Shape 1111"/>
        <p:cNvGrpSpPr/>
        <p:nvPr/>
      </p:nvGrpSpPr>
      <p:grpSpPr>
        <a:xfrm>
          <a:off x="0" y="0"/>
          <a:ext cx="0" cy="0"/>
          <a:chOff x="0" y="0"/>
          <a:chExt cx="0" cy="0"/>
        </a:xfrm>
      </p:grpSpPr>
      <p:sp>
        <p:nvSpPr>
          <p:cNvPr id="1112" name="Google Shape;1112;p71"/>
          <p:cNvSpPr txBox="1"/>
          <p:nvPr>
            <p:ph type="ctrTitle"/>
          </p:nvPr>
        </p:nvSpPr>
        <p:spPr>
          <a:xfrm>
            <a:off x="0" y="1080655"/>
            <a:ext cx="9122081" cy="2701637"/>
          </a:xfrm>
          <a:prstGeom prst="rect">
            <a:avLst/>
          </a:prstGeom>
          <a:noFill/>
          <a:ln>
            <a:noFill/>
          </a:ln>
        </p:spPr>
        <p:txBody>
          <a:bodyPr anchorCtr="0" anchor="t" bIns="205725" lIns="3017525" spcFirstLastPara="1" rIns="205725" wrap="square" tIns="34275">
            <a:noAutofit/>
          </a:bodyPr>
          <a:lstStyle>
            <a:lvl1pPr lvl="0" marR="0" rtl="0" algn="l">
              <a:lnSpc>
                <a:spcPct val="90000"/>
              </a:lnSpc>
              <a:spcBef>
                <a:spcPts val="0"/>
              </a:spcBef>
              <a:spcAft>
                <a:spcPts val="0"/>
              </a:spcAft>
              <a:buClr>
                <a:schemeClr val="dk1"/>
              </a:buClr>
              <a:buSzPts val="2300"/>
              <a:buFont typeface="Arial"/>
              <a:buNone/>
              <a:defRPr b="0" i="0" sz="23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13" name="Google Shape;1113;p71"/>
          <p:cNvSpPr txBox="1"/>
          <p:nvPr>
            <p:ph idx="1" type="subTitle"/>
          </p:nvPr>
        </p:nvSpPr>
        <p:spPr>
          <a:xfrm>
            <a:off x="-1" y="4218709"/>
            <a:ext cx="9122080" cy="616158"/>
          </a:xfrm>
          <a:prstGeom prst="rect">
            <a:avLst/>
          </a:prstGeom>
          <a:noFill/>
          <a:ln>
            <a:noFill/>
          </a:ln>
        </p:spPr>
        <p:txBody>
          <a:bodyPr anchorCtr="0" anchor="t" bIns="34275" lIns="68575" spcFirstLastPara="1" rIns="13030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114" name="Google Shape;1114;p71"/>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15" name="Google Shape;1115;p71"/>
          <p:cNvSpPr txBox="1"/>
          <p:nvPr>
            <p:ph idx="2"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16" name="Google Shape;1116;p71"/>
          <p:cNvSpPr txBox="1"/>
          <p:nvPr/>
        </p:nvSpPr>
        <p:spPr>
          <a:xfrm>
            <a:off x="3366655" y="4010960"/>
            <a:ext cx="4436919" cy="207749"/>
          </a:xfrm>
          <a:prstGeom prst="rect">
            <a:avLst/>
          </a:prstGeom>
          <a:noFill/>
          <a:ln>
            <a:noFill/>
          </a:ln>
        </p:spPr>
        <p:txBody>
          <a:bodyPr anchorCtr="0" anchor="t" bIns="0" lIns="0" spcFirstLastPara="1" rIns="0" wrap="square" tIns="0">
            <a:noAutofit/>
          </a:bodyPr>
          <a:lstStyle/>
          <a:p>
            <a:pPr indent="0" lvl="7" marL="2400300" marR="0" rtl="0" algn="r">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Arial"/>
                <a:ea typeface="Arial"/>
                <a:cs typeface="Arial"/>
                <a:sym typeface="Arial"/>
              </a:rPr>
              <a:t>Due Date:</a:t>
            </a:r>
            <a:endParaRPr b="1"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Slide">
  <p:cSld name="Transition Slide">
    <p:spTree>
      <p:nvGrpSpPr>
        <p:cNvPr id="1117" name="Shape 1117"/>
        <p:cNvGrpSpPr/>
        <p:nvPr/>
      </p:nvGrpSpPr>
      <p:grpSpPr>
        <a:xfrm>
          <a:off x="0" y="0"/>
          <a:ext cx="0" cy="0"/>
          <a:chOff x="0" y="0"/>
          <a:chExt cx="0" cy="0"/>
        </a:xfrm>
      </p:grpSpPr>
      <p:sp>
        <p:nvSpPr>
          <p:cNvPr id="1118" name="Google Shape;1118;p72"/>
          <p:cNvSpPr txBox="1"/>
          <p:nvPr>
            <p:ph type="ctrTitle"/>
          </p:nvPr>
        </p:nvSpPr>
        <p:spPr>
          <a:xfrm>
            <a:off x="0" y="280555"/>
            <a:ext cx="9144000" cy="45720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dk1"/>
              </a:buClr>
              <a:buSzPts val="2700"/>
              <a:buFont typeface="Arial"/>
              <a:buNone/>
              <a:defRPr b="1" i="0" sz="2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1119" name="Google Shape;1119;p72"/>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20" name="Google Shape;1120;p72"/>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structor Demonstration">
  <p:cSld name="Instructor Demonstration">
    <p:spTree>
      <p:nvGrpSpPr>
        <p:cNvPr id="1121" name="Shape 1121"/>
        <p:cNvGrpSpPr/>
        <p:nvPr/>
      </p:nvGrpSpPr>
      <p:grpSpPr>
        <a:xfrm>
          <a:off x="0" y="0"/>
          <a:ext cx="0" cy="0"/>
          <a:chOff x="0" y="0"/>
          <a:chExt cx="0" cy="0"/>
        </a:xfrm>
      </p:grpSpPr>
      <p:sp>
        <p:nvSpPr>
          <p:cNvPr id="1122" name="Google Shape;1122;p73"/>
          <p:cNvSpPr txBox="1"/>
          <p:nvPr>
            <p:ph idx="12" type="sldNum"/>
          </p:nvPr>
        </p:nvSpPr>
        <p:spPr>
          <a:xfrm>
            <a:off x="8229600" y="4923557"/>
            <a:ext cx="914400" cy="219937"/>
          </a:xfrm>
          <a:prstGeom prst="rect">
            <a:avLst/>
          </a:prstGeom>
          <a:noFill/>
          <a:ln>
            <a:noFill/>
          </a:ln>
        </p:spPr>
        <p:txBody>
          <a:bodyPr anchorCtr="0" anchor="ctr" bIns="68575" lIns="68575" spcFirstLastPara="1" rIns="274325" wrap="square" tIns="68575">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123" name="Google Shape;1123;p73"/>
          <p:cNvSpPr txBox="1"/>
          <p:nvPr>
            <p:ph idx="1" type="body"/>
          </p:nvPr>
        </p:nvSpPr>
        <p:spPr>
          <a:xfrm>
            <a:off x="-1" y="4923555"/>
            <a:ext cx="7959437" cy="219944"/>
          </a:xfrm>
          <a:prstGeom prst="rect">
            <a:avLst/>
          </a:prstGeom>
          <a:noFill/>
          <a:ln>
            <a:noFill/>
          </a:ln>
        </p:spPr>
        <p:txBody>
          <a:bodyPr anchorCtr="0" anchor="ctr" bIns="34275" lIns="342900" spcFirstLastPara="1" rIns="68575" wrap="square" tIns="68575">
            <a:noAutofit/>
          </a:bodyPr>
          <a:lstStyle>
            <a:lvl1pPr indent="-228600" lvl="0" marL="457200" marR="0" rtl="0" algn="l">
              <a:lnSpc>
                <a:spcPct val="90000"/>
              </a:lnSpc>
              <a:spcBef>
                <a:spcPts val="800"/>
              </a:spcBef>
              <a:spcAft>
                <a:spcPts val="0"/>
              </a:spcAft>
              <a:buClr>
                <a:schemeClr val="dk1"/>
              </a:buClr>
              <a:buSzPts val="600"/>
              <a:buFont typeface="Arial"/>
              <a:buNone/>
              <a:defRPr b="0" i="0" sz="600" u="none" cap="none" strike="noStrike">
                <a:solidFill>
                  <a:schemeClr val="dk1"/>
                </a:solidFill>
                <a:latin typeface="Calibri"/>
                <a:ea typeface="Calibri"/>
                <a:cs typeface="Calibri"/>
                <a:sym typeface="Calibri"/>
              </a:defRPr>
            </a:lvl1pPr>
            <a:lvl2pPr indent="-228600" lvl="1" marL="914400" marR="0" rtl="0" algn="l">
              <a:lnSpc>
                <a:spcPct val="90000"/>
              </a:lnSpc>
              <a:spcBef>
                <a:spcPts val="4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3pPr>
            <a:lvl4pPr indent="-228600" lvl="3" marL="18288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24" name="Google Shape;1124;p73"/>
          <p:cNvSpPr txBox="1"/>
          <p:nvPr>
            <p:ph idx="2" type="subTitle"/>
          </p:nvPr>
        </p:nvSpPr>
        <p:spPr>
          <a:xfrm>
            <a:off x="-1" y="4283765"/>
            <a:ext cx="9144001" cy="563173"/>
          </a:xfrm>
          <a:prstGeom prst="rect">
            <a:avLst/>
          </a:prstGeom>
          <a:noFill/>
          <a:ln>
            <a:noFill/>
          </a:ln>
        </p:spPr>
        <p:txBody>
          <a:bodyPr anchorCtr="0" anchor="t" bIns="34275" lIns="68575" spcFirstLastPara="1" rIns="960125" wrap="square" tIns="34275">
            <a:noAutofit/>
          </a:bodyPr>
          <a:lstStyle>
            <a:lvl1pPr lvl="0" marR="0" rtl="0" algn="r">
              <a:lnSpc>
                <a:spcPct val="90000"/>
              </a:lnSpc>
              <a:spcBef>
                <a:spcPts val="8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lvl="1" marR="0" rtl="0" algn="ctr">
              <a:lnSpc>
                <a:spcPct val="90000"/>
              </a:lnSpc>
              <a:spcBef>
                <a:spcPts val="4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4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1125" name="Shape 1125"/>
        <p:cNvGrpSpPr/>
        <p:nvPr/>
      </p:nvGrpSpPr>
      <p:grpSpPr>
        <a:xfrm>
          <a:off x="0" y="0"/>
          <a:ext cx="0" cy="0"/>
          <a:chOff x="0" y="0"/>
          <a:chExt cx="0" cy="0"/>
        </a:xfrm>
      </p:grpSpPr>
      <p:sp>
        <p:nvSpPr>
          <p:cNvPr id="1126" name="Google Shape;1126;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62" Type="http://schemas.openxmlformats.org/officeDocument/2006/relationships/theme" Target="../theme/theme2.xml"/><Relationship Id="rId61" Type="http://schemas.openxmlformats.org/officeDocument/2006/relationships/slideLayout" Target="../slideLayouts/slideLayout72.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60" Type="http://schemas.openxmlformats.org/officeDocument/2006/relationships/slideLayout" Target="../slideLayouts/slideLayout71.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slideLayout" Target="../slideLayouts/slideLayout68.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59" Type="http://schemas.openxmlformats.org/officeDocument/2006/relationships/slideLayout" Target="../slideLayouts/slideLayout70.xml"/><Relationship Id="rId14" Type="http://schemas.openxmlformats.org/officeDocument/2006/relationships/slideLayout" Target="../slideLayouts/slideLayout25.xml"/><Relationship Id="rId58" Type="http://schemas.openxmlformats.org/officeDocument/2006/relationships/slideLayout" Target="../slideLayouts/slideLayout6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 id="2147483715" r:id="rId57"/>
    <p:sldLayoutId id="2147483716" r:id="rId58"/>
    <p:sldLayoutId id="2147483717" r:id="rId59"/>
    <p:sldLayoutId id="2147483718" r:id="rId60"/>
    <p:sldLayoutId id="2147483719" r:id="rId6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28.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 Id="rId3"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 Id="rId3" Type="http://schemas.openxmlformats.org/officeDocument/2006/relationships/image" Target="../media/image28.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75"/>
          <p:cNvSpPr txBox="1"/>
          <p:nvPr>
            <p:ph idx="1" type="body"/>
          </p:nvPr>
        </p:nvSpPr>
        <p:spPr>
          <a:xfrm>
            <a:off x="318053" y="4367417"/>
            <a:ext cx="8536151" cy="490538"/>
          </a:xfrm>
          <a:prstGeom prst="rect">
            <a:avLst/>
          </a:prstGeom>
          <a:noFill/>
          <a:ln>
            <a:noFill/>
          </a:ln>
        </p:spPr>
        <p:txBody>
          <a:bodyPr anchorCtr="0" anchor="t" bIns="34275" lIns="68575" spcFirstLastPara="1" rIns="1234425" wrap="square" tIns="34275">
            <a:noAutofit/>
          </a:bodyPr>
          <a:lstStyle/>
          <a:p>
            <a:pPr indent="0" lvl="0" marL="0" marR="0" rtl="0" algn="r">
              <a:lnSpc>
                <a:spcPct val="90000"/>
              </a:lnSpc>
              <a:spcBef>
                <a:spcPts val="0"/>
              </a:spcBef>
              <a:spcAft>
                <a:spcPts val="0"/>
              </a:spcAft>
              <a:buClr>
                <a:schemeClr val="lt1"/>
              </a:buClr>
              <a:buSzPts val="2100"/>
              <a:buFont typeface="Arial"/>
              <a:buNone/>
            </a:pPr>
            <a:r>
              <a:rPr b="0" i="0" lang="en" sz="1100" u="none" cap="none" strike="noStrike">
                <a:solidFill>
                  <a:srgbClr val="000000"/>
                </a:solidFill>
                <a:latin typeface="Arial"/>
                <a:ea typeface="Arial"/>
                <a:cs typeface="Arial"/>
                <a:sym typeface="Arial"/>
              </a:rPr>
              <a:t>Lesson XX</a:t>
            </a:r>
            <a:endParaRPr b="0" i="0" sz="1100" u="none" cap="none" strike="noStrike">
              <a:solidFill>
                <a:srgbClr val="000000"/>
              </a:solidFill>
              <a:latin typeface="Arial"/>
              <a:ea typeface="Arial"/>
              <a:cs typeface="Arial"/>
              <a:sym typeface="Arial"/>
            </a:endParaRPr>
          </a:p>
        </p:txBody>
      </p:sp>
      <p:sp>
        <p:nvSpPr>
          <p:cNvPr id="1132" name="Google Shape;1132;p7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p>
            <a:pPr indent="0" lvl="0" marL="0" rtl="0" algn="r">
              <a:lnSpc>
                <a:spcPct val="100000"/>
              </a:lnSpc>
              <a:spcBef>
                <a:spcPts val="0"/>
              </a:spcBef>
              <a:spcAft>
                <a:spcPts val="0"/>
              </a:spcAft>
              <a:buSzPts val="1400"/>
              <a:buNone/>
            </a:pPr>
            <a:r>
              <a:rPr lang="en"/>
              <a:t>Lesson 1.2</a:t>
            </a:r>
            <a:endParaRPr/>
          </a:p>
        </p:txBody>
      </p:sp>
      <p:sp>
        <p:nvSpPr>
          <p:cNvPr id="1133" name="Google Shape;1133;p7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p>
            <a:pPr indent="0" lvl="0" marL="0" rtl="0" algn="l">
              <a:lnSpc>
                <a:spcPct val="100000"/>
              </a:lnSpc>
              <a:spcBef>
                <a:spcPts val="0"/>
              </a:spcBef>
              <a:spcAft>
                <a:spcPts val="0"/>
              </a:spcAft>
              <a:buSzPts val="2800"/>
              <a:buNone/>
            </a:pPr>
            <a:r>
              <a:rPr lang="en"/>
              <a:t>Egad! It’s Excel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6" name="Shape 1236"/>
        <p:cNvGrpSpPr/>
        <p:nvPr/>
      </p:nvGrpSpPr>
      <p:grpSpPr>
        <a:xfrm>
          <a:off x="0" y="0"/>
          <a:ext cx="0" cy="0"/>
          <a:chOff x="0" y="0"/>
          <a:chExt cx="0" cy="0"/>
        </a:xfrm>
      </p:grpSpPr>
      <p:sp>
        <p:nvSpPr>
          <p:cNvPr id="1237" name="Google Shape;1237;p8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Formulas</a:t>
            </a:r>
            <a:endParaRPr/>
          </a:p>
        </p:txBody>
      </p:sp>
      <p:sp>
        <p:nvSpPr>
          <p:cNvPr id="1238" name="Google Shape;1238;p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39" name="Google Shape;1239;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3" name="Shape 1243"/>
        <p:cNvGrpSpPr/>
        <p:nvPr/>
      </p:nvGrpSpPr>
      <p:grpSpPr>
        <a:xfrm>
          <a:off x="0" y="0"/>
          <a:ext cx="0" cy="0"/>
          <a:chOff x="0" y="0"/>
          <a:chExt cx="0" cy="0"/>
        </a:xfrm>
      </p:grpSpPr>
      <p:sp>
        <p:nvSpPr>
          <p:cNvPr id="1244" name="Google Shape;1244;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245" name="Google Shape;1245;p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46" name="Google Shape;1246;p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47" name="Google Shape;1247;p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Excel has introduced you to a sort of proto-programming. When you write scripts, you will rely on </a:t>
            </a:r>
            <a:r>
              <a:rPr lang="en">
                <a:solidFill>
                  <a:srgbClr val="00FFFF"/>
                </a:solidFill>
                <a:highlight>
                  <a:srgbClr val="000000"/>
                </a:highlight>
                <a:latin typeface="Inconsolata"/>
                <a:ea typeface="Inconsolata"/>
                <a:cs typeface="Inconsolata"/>
                <a:sym typeface="Inconsolata"/>
              </a:rPr>
              <a:t>functions</a:t>
            </a:r>
            <a:r>
              <a:rPr lang="en"/>
              <a:t> (methods) that do something to or with </a:t>
            </a:r>
            <a:r>
              <a:rPr lang="en">
                <a:solidFill>
                  <a:srgbClr val="FFFF00"/>
                </a:solidFill>
                <a:highlight>
                  <a:srgbClr val="000000"/>
                </a:highlight>
                <a:latin typeface="Inconsolata"/>
                <a:ea typeface="Inconsolata"/>
                <a:cs typeface="Inconsolata"/>
                <a:sym typeface="Inconsolata"/>
              </a:rPr>
              <a:t>arguments</a:t>
            </a:r>
            <a:r>
              <a:rPr lang="en"/>
              <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graphicFrame>
        <p:nvGraphicFramePr>
          <p:cNvPr id="1248" name="Google Shape;1248;p85"/>
          <p:cNvGraphicFramePr/>
          <p:nvPr/>
        </p:nvGraphicFramePr>
        <p:xfrm>
          <a:off x="374075" y="21345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F3F3F3"/>
                          </a:solidFill>
                          <a:latin typeface="Inconsolata"/>
                          <a:ea typeface="Inconsolata"/>
                          <a:cs typeface="Inconsolata"/>
                          <a:sym typeface="Inconsolata"/>
                        </a:rPr>
                        <a:t>=</a:t>
                      </a:r>
                      <a:endParaRPr i="1" sz="60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00FFFF"/>
                          </a:solidFill>
                          <a:latin typeface="Inconsolata"/>
                          <a:ea typeface="Inconsolata"/>
                          <a:cs typeface="Inconsolata"/>
                          <a:sym typeface="Inconsolata"/>
                        </a:rPr>
                        <a:t>SUM(</a:t>
                      </a:r>
                      <a:endParaRPr sz="60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FFFF00"/>
                          </a:solidFill>
                          <a:latin typeface="Inconsolata"/>
                          <a:ea typeface="Inconsolata"/>
                          <a:cs typeface="Inconsolata"/>
                          <a:sym typeface="Inconsolata"/>
                        </a:rPr>
                        <a:t>1, 2, 3</a:t>
                      </a:r>
                      <a:endParaRPr sz="60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00FFFF"/>
                          </a:solidFill>
                          <a:latin typeface="Inconsolata"/>
                          <a:ea typeface="Inconsolata"/>
                          <a:cs typeface="Inconsolata"/>
                          <a:sym typeface="Inconsolata"/>
                        </a:rPr>
                        <a:t>)</a:t>
                      </a:r>
                      <a:endParaRPr sz="60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Function</a:t>
                      </a:r>
                      <a:endParaRPr sz="1800" u="none" cap="none" strike="noStrike">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Arguments</a:t>
                      </a:r>
                      <a:endParaRPr sz="1800" u="none" cap="none" strike="noStrike">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Function</a:t>
                      </a:r>
                      <a:endParaRPr sz="1800" u="none" cap="none" strike="noStrike">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2" name="Shape 1252"/>
        <p:cNvGrpSpPr/>
        <p:nvPr/>
      </p:nvGrpSpPr>
      <p:grpSpPr>
        <a:xfrm>
          <a:off x="0" y="0"/>
          <a:ext cx="0" cy="0"/>
          <a:chOff x="0" y="0"/>
          <a:chExt cx="0" cy="0"/>
        </a:xfrm>
      </p:grpSpPr>
      <p:sp>
        <p:nvSpPr>
          <p:cNvPr id="1253" name="Google Shape;1253;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254" name="Google Shape;1254;p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55" name="Google Shape;1255;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6" name="Google Shape;1256;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When we reference a range or a set of ranges, Excel is given a set of </a:t>
            </a:r>
            <a:r>
              <a:rPr lang="en">
                <a:solidFill>
                  <a:srgbClr val="FFFF00"/>
                </a:solidFill>
                <a:highlight>
                  <a:srgbClr val="000000"/>
                </a:highlight>
                <a:latin typeface="Inconsolata"/>
                <a:ea typeface="Inconsolata"/>
                <a:cs typeface="Inconsolata"/>
                <a:sym typeface="Inconsolata"/>
              </a:rPr>
              <a:t>variable</a:t>
            </a:r>
            <a:r>
              <a:rPr lang="en"/>
              <a:t> inputs. Excel will determine the actual values of these inputs prior to executing the function.</a:t>
            </a:r>
            <a:endParaRPr/>
          </a:p>
        </p:txBody>
      </p:sp>
      <p:graphicFrame>
        <p:nvGraphicFramePr>
          <p:cNvPr id="1257" name="Google Shape;1257;p86"/>
          <p:cNvGraphicFramePr/>
          <p:nvPr/>
        </p:nvGraphicFramePr>
        <p:xfrm>
          <a:off x="374075" y="21345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F3F3F3"/>
                          </a:solidFill>
                          <a:latin typeface="Inconsolata"/>
                          <a:ea typeface="Inconsolata"/>
                          <a:cs typeface="Inconsolata"/>
                          <a:sym typeface="Inconsolata"/>
                        </a:rPr>
                        <a:t>=</a:t>
                      </a:r>
                      <a:endParaRPr i="1" sz="60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00FFFF"/>
                          </a:solidFill>
                          <a:latin typeface="Inconsolata"/>
                          <a:ea typeface="Inconsolata"/>
                          <a:cs typeface="Inconsolata"/>
                          <a:sym typeface="Inconsolata"/>
                        </a:rPr>
                        <a:t>AVG(</a:t>
                      </a:r>
                      <a:endParaRPr sz="60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FFFF00"/>
                          </a:solidFill>
                          <a:latin typeface="Inconsolata"/>
                          <a:ea typeface="Inconsolata"/>
                          <a:cs typeface="Inconsolata"/>
                          <a:sym typeface="Inconsolata"/>
                        </a:rPr>
                        <a:t>F4:F6</a:t>
                      </a:r>
                      <a:endParaRPr sz="6000" u="none" cap="none" strike="noStrike">
                        <a:solidFill>
                          <a:srgbClr val="FFFF00"/>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6000"/>
                        <a:buFont typeface="Arial"/>
                        <a:buNone/>
                      </a:pPr>
                      <a:r>
                        <a:rPr lang="en" sz="6000" u="none" cap="none" strike="noStrike">
                          <a:solidFill>
                            <a:srgbClr val="00FFFF"/>
                          </a:solidFill>
                          <a:latin typeface="Inconsolata"/>
                          <a:ea typeface="Inconsolata"/>
                          <a:cs typeface="Inconsolata"/>
                          <a:sym typeface="Inconsolata"/>
                        </a:rPr>
                        <a:t>)</a:t>
                      </a:r>
                      <a:endParaRPr sz="60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Function</a:t>
                      </a:r>
                      <a:endParaRPr sz="1800" u="none" cap="none" strike="noStrike">
                        <a:solidFill>
                          <a:srgbClr val="FF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Variable Arguments</a:t>
                      </a:r>
                      <a:endParaRPr sz="1800" u="none" cap="none" strike="noStrike">
                        <a:solidFill>
                          <a:srgbClr val="FF408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b="1" lang="en" sz="1800" u="none" cap="none" strike="noStrike">
                          <a:latin typeface="Roboto"/>
                          <a:ea typeface="Roboto"/>
                          <a:cs typeface="Roboto"/>
                          <a:sym typeface="Roboto"/>
                        </a:rPr>
                        <a:t>Function</a:t>
                      </a:r>
                      <a:endParaRPr sz="1800" u="none" cap="none" strike="noStrike">
                        <a:solidFill>
                          <a:srgbClr val="FFFF00"/>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1" name="Shape 1261"/>
        <p:cNvGrpSpPr/>
        <p:nvPr/>
      </p:nvGrpSpPr>
      <p:grpSpPr>
        <a:xfrm>
          <a:off x="0" y="0"/>
          <a:ext cx="0" cy="0"/>
          <a:chOff x="0" y="0"/>
          <a:chExt cx="0" cy="0"/>
        </a:xfrm>
      </p:grpSpPr>
      <p:sp>
        <p:nvSpPr>
          <p:cNvPr id="1262" name="Google Shape;1262;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263" name="Google Shape;1263;p8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64" name="Google Shape;1264;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265" name="Google Shape;1265;p87"/>
          <p:cNvGraphicFramePr/>
          <p:nvPr/>
        </p:nvGraphicFramePr>
        <p:xfrm>
          <a:off x="374075" y="24393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ctr">
                        <a:lnSpc>
                          <a:spcPct val="100000"/>
                        </a:lnSpc>
                        <a:spcBef>
                          <a:spcPts val="0"/>
                        </a:spcBef>
                        <a:spcAft>
                          <a:spcPts val="0"/>
                        </a:spcAft>
                        <a:buClr>
                          <a:srgbClr val="000000"/>
                        </a:buClr>
                        <a:buSzPts val="3600"/>
                        <a:buFont typeface="Arial"/>
                        <a:buNone/>
                      </a:pPr>
                      <a:r>
                        <a:rPr lang="en" sz="3600" u="none" cap="none" strike="noStrike">
                          <a:solidFill>
                            <a:srgbClr val="F3F3F3"/>
                          </a:solidFill>
                          <a:latin typeface="Inconsolata"/>
                          <a:ea typeface="Inconsolata"/>
                          <a:cs typeface="Inconsolata"/>
                          <a:sym typeface="Inconsolata"/>
                        </a:rPr>
                        <a:t>= SUM( AVG(F4:F6), AVG(G4:G6) )</a:t>
                      </a:r>
                      <a:endParaRPr i="1" sz="36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66" name="Google Shape;1266;p87"/>
          <p:cNvGrpSpPr/>
          <p:nvPr/>
        </p:nvGrpSpPr>
        <p:grpSpPr>
          <a:xfrm>
            <a:off x="374086" y="658797"/>
            <a:ext cx="969876" cy="1032343"/>
            <a:chOff x="374077" y="658776"/>
            <a:chExt cx="1268973" cy="1350704"/>
          </a:xfrm>
        </p:grpSpPr>
        <p:pic>
          <p:nvPicPr>
            <p:cNvPr id="1267" name="Google Shape;1267;p87"/>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268" name="Google Shape;1268;p87"/>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269" name="Google Shape;1269;p87"/>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What about this example?</a:t>
            </a:r>
            <a:endParaRPr b="1"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is the </a:t>
            </a:r>
            <a:r>
              <a:rPr b="0" i="0" lang="en" sz="1800" u="none" cap="none" strike="noStrike">
                <a:solidFill>
                  <a:srgbClr val="00FFFF"/>
                </a:solidFill>
                <a:highlight>
                  <a:schemeClr val="dk1"/>
                </a:highlight>
                <a:latin typeface="Roboto"/>
                <a:ea typeface="Roboto"/>
                <a:cs typeface="Roboto"/>
                <a:sym typeface="Roboto"/>
              </a:rPr>
              <a:t>function</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are the </a:t>
            </a:r>
            <a:r>
              <a:rPr b="0" i="0" lang="en" sz="1800" u="none" cap="none" strike="noStrike">
                <a:solidFill>
                  <a:srgbClr val="FFFF00"/>
                </a:solidFill>
                <a:highlight>
                  <a:schemeClr val="dk1"/>
                </a:highlight>
                <a:latin typeface="Roboto"/>
                <a:ea typeface="Roboto"/>
                <a:cs typeface="Roboto"/>
                <a:sym typeface="Roboto"/>
              </a:rPr>
              <a:t>arguments</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3" name="Shape 1273"/>
        <p:cNvGrpSpPr/>
        <p:nvPr/>
      </p:nvGrpSpPr>
      <p:grpSpPr>
        <a:xfrm>
          <a:off x="0" y="0"/>
          <a:ext cx="0" cy="0"/>
          <a:chOff x="0" y="0"/>
          <a:chExt cx="0" cy="0"/>
        </a:xfrm>
      </p:grpSpPr>
      <p:sp>
        <p:nvSpPr>
          <p:cNvPr id="1274" name="Google Shape;1274;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275" name="Google Shape;1275;p8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76" name="Google Shape;1276;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277" name="Google Shape;1277;p88"/>
          <p:cNvGraphicFramePr/>
          <p:nvPr/>
        </p:nvGraphicFramePr>
        <p:xfrm>
          <a:off x="374075" y="24393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ctr">
                        <a:lnSpc>
                          <a:spcPct val="100000"/>
                        </a:lnSpc>
                        <a:spcBef>
                          <a:spcPts val="0"/>
                        </a:spcBef>
                        <a:spcAft>
                          <a:spcPts val="0"/>
                        </a:spcAft>
                        <a:buClr>
                          <a:srgbClr val="000000"/>
                        </a:buClr>
                        <a:buSzPts val="3600"/>
                        <a:buFont typeface="Arial"/>
                        <a:buNone/>
                      </a:pPr>
                      <a:r>
                        <a:rPr lang="en" sz="3600" u="none" cap="none" strike="noStrike">
                          <a:solidFill>
                            <a:srgbClr val="F3F3F3"/>
                          </a:solidFill>
                          <a:latin typeface="Inconsolata"/>
                          <a:ea typeface="Inconsolata"/>
                          <a:cs typeface="Inconsolata"/>
                          <a:sym typeface="Inconsolata"/>
                        </a:rPr>
                        <a:t>= SUM( AVG(F4:F6), AVG(G4:G6) )</a:t>
                      </a:r>
                      <a:endParaRPr i="1" sz="36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78" name="Google Shape;1278;p88"/>
          <p:cNvGrpSpPr/>
          <p:nvPr/>
        </p:nvGrpSpPr>
        <p:grpSpPr>
          <a:xfrm>
            <a:off x="374086" y="658797"/>
            <a:ext cx="969876" cy="1032343"/>
            <a:chOff x="374077" y="658776"/>
            <a:chExt cx="1268973" cy="1350704"/>
          </a:xfrm>
        </p:grpSpPr>
        <p:pic>
          <p:nvPicPr>
            <p:cNvPr id="1279" name="Google Shape;1279;p88"/>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280" name="Google Shape;1280;p88"/>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281" name="Google Shape;1281;p88"/>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What about this example?</a:t>
            </a:r>
            <a:endParaRPr b="1"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is the </a:t>
            </a:r>
            <a:r>
              <a:rPr b="0" i="0" lang="en" sz="1800" u="none" cap="none" strike="noStrike">
                <a:solidFill>
                  <a:srgbClr val="00FFFF"/>
                </a:solidFill>
                <a:highlight>
                  <a:schemeClr val="dk1"/>
                </a:highlight>
                <a:latin typeface="Roboto"/>
                <a:ea typeface="Roboto"/>
                <a:cs typeface="Roboto"/>
                <a:sym typeface="Roboto"/>
              </a:rPr>
              <a:t>function</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are the </a:t>
            </a:r>
            <a:r>
              <a:rPr b="0" i="0" lang="en" sz="1800" u="none" cap="none" strike="noStrike">
                <a:solidFill>
                  <a:srgbClr val="FFFF00"/>
                </a:solidFill>
                <a:highlight>
                  <a:schemeClr val="dk1"/>
                </a:highlight>
                <a:latin typeface="Roboto"/>
                <a:ea typeface="Roboto"/>
                <a:cs typeface="Roboto"/>
                <a:sym typeface="Roboto"/>
              </a:rPr>
              <a:t>arguments</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grpSp>
        <p:nvGrpSpPr>
          <p:cNvPr id="1282" name="Google Shape;1282;p88"/>
          <p:cNvGrpSpPr/>
          <p:nvPr/>
        </p:nvGrpSpPr>
        <p:grpSpPr>
          <a:xfrm>
            <a:off x="4741332" y="579096"/>
            <a:ext cx="1051008" cy="1093390"/>
            <a:chOff x="5390225" y="663425"/>
            <a:chExt cx="1344000" cy="1398198"/>
          </a:xfrm>
        </p:grpSpPr>
        <p:pic>
          <p:nvPicPr>
            <p:cNvPr id="1283" name="Google Shape;1283;p88"/>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284" name="Google Shape;1284;p88"/>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rgbClr val="FFFFFF"/>
                  </a:solidFill>
                  <a:latin typeface="Courier"/>
                  <a:ea typeface="Courier"/>
                  <a:cs typeface="Courier"/>
                  <a:sym typeface="Courier"/>
                </a:rPr>
                <a:t>A</a:t>
              </a:r>
              <a:endParaRPr b="0" i="0" sz="4800" u="none" cap="none" strike="noStrike">
                <a:solidFill>
                  <a:srgbClr val="FFFFFF"/>
                </a:solidFill>
                <a:latin typeface="Arial"/>
                <a:ea typeface="Arial"/>
                <a:cs typeface="Arial"/>
                <a:sym typeface="Arial"/>
              </a:endParaRPr>
            </a:p>
          </p:txBody>
        </p:sp>
      </p:grpSp>
      <p:sp>
        <p:nvSpPr>
          <p:cNvPr id="1285" name="Google Shape;1285;p88"/>
          <p:cNvSpPr txBox="1"/>
          <p:nvPr/>
        </p:nvSpPr>
        <p:spPr>
          <a:xfrm>
            <a:off x="5792350" y="813816"/>
            <a:ext cx="2043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000000"/>
                </a:solidFill>
                <a:latin typeface="Roboto"/>
                <a:ea typeface="Roboto"/>
                <a:cs typeface="Roboto"/>
                <a:sym typeface="Roboto"/>
              </a:rPr>
              <a:t>It depends.</a:t>
            </a:r>
            <a:endParaRPr b="1" i="0" sz="2000" u="none" cap="none" strike="noStrike">
              <a:solidFill>
                <a:srgbClr val="000000"/>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9" name="Shape 1289"/>
        <p:cNvGrpSpPr/>
        <p:nvPr/>
      </p:nvGrpSpPr>
      <p:grpSpPr>
        <a:xfrm>
          <a:off x="0" y="0"/>
          <a:ext cx="0" cy="0"/>
          <a:chOff x="0" y="0"/>
          <a:chExt cx="0" cy="0"/>
        </a:xfrm>
      </p:grpSpPr>
      <p:sp>
        <p:nvSpPr>
          <p:cNvPr id="1290" name="Google Shape;1290;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291" name="Google Shape;1291;p8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92" name="Google Shape;1292;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293" name="Google Shape;1293;p89"/>
          <p:cNvGraphicFramePr/>
          <p:nvPr/>
        </p:nvGraphicFramePr>
        <p:xfrm>
          <a:off x="374075" y="24393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ctr">
                        <a:lnSpc>
                          <a:spcPct val="100000"/>
                        </a:lnSpc>
                        <a:spcBef>
                          <a:spcPts val="0"/>
                        </a:spcBef>
                        <a:spcAft>
                          <a:spcPts val="0"/>
                        </a:spcAft>
                        <a:buClr>
                          <a:srgbClr val="000000"/>
                        </a:buClr>
                        <a:buSzPts val="3600"/>
                        <a:buFont typeface="Arial"/>
                        <a:buNone/>
                      </a:pPr>
                      <a:r>
                        <a:rPr lang="en" sz="3600" u="none" cap="none" strike="noStrike">
                          <a:solidFill>
                            <a:srgbClr val="F3F3F3"/>
                          </a:solidFill>
                          <a:latin typeface="Inconsolata"/>
                          <a:ea typeface="Inconsolata"/>
                          <a:cs typeface="Inconsolata"/>
                          <a:sym typeface="Inconsolata"/>
                        </a:rPr>
                        <a:t>= SUM( </a:t>
                      </a:r>
                      <a:r>
                        <a:rPr lang="en" sz="3600" u="none" cap="none" strike="noStrike">
                          <a:solidFill>
                            <a:srgbClr val="00FFFF"/>
                          </a:solidFill>
                          <a:latin typeface="Inconsolata"/>
                          <a:ea typeface="Inconsolata"/>
                          <a:cs typeface="Inconsolata"/>
                          <a:sym typeface="Inconsolata"/>
                        </a:rPr>
                        <a:t>AVG(</a:t>
                      </a:r>
                      <a:r>
                        <a:rPr lang="en" sz="3600" u="none" cap="none" strike="noStrike">
                          <a:solidFill>
                            <a:srgbClr val="FFFF00"/>
                          </a:solidFill>
                          <a:latin typeface="Inconsolata"/>
                          <a:ea typeface="Inconsolata"/>
                          <a:cs typeface="Inconsolata"/>
                          <a:sym typeface="Inconsolata"/>
                        </a:rPr>
                        <a:t>F4:F6</a:t>
                      </a:r>
                      <a:r>
                        <a:rPr lang="en" sz="3600" u="none" cap="none" strike="noStrike">
                          <a:solidFill>
                            <a:srgbClr val="00FFFF"/>
                          </a:solidFill>
                          <a:latin typeface="Inconsolata"/>
                          <a:ea typeface="Inconsolata"/>
                          <a:cs typeface="Inconsolata"/>
                          <a:sym typeface="Inconsolata"/>
                        </a:rPr>
                        <a:t>)</a:t>
                      </a:r>
                      <a:r>
                        <a:rPr lang="en" sz="3600" u="none" cap="none" strike="noStrike">
                          <a:solidFill>
                            <a:srgbClr val="F3F3F3"/>
                          </a:solidFill>
                          <a:latin typeface="Inconsolata"/>
                          <a:ea typeface="Inconsolata"/>
                          <a:cs typeface="Inconsolata"/>
                          <a:sym typeface="Inconsolata"/>
                        </a:rPr>
                        <a:t>, </a:t>
                      </a:r>
                      <a:r>
                        <a:rPr lang="en" sz="3600" u="none" cap="none" strike="noStrike">
                          <a:solidFill>
                            <a:srgbClr val="00FFFF"/>
                          </a:solidFill>
                          <a:latin typeface="Inconsolata"/>
                          <a:ea typeface="Inconsolata"/>
                          <a:cs typeface="Inconsolata"/>
                          <a:sym typeface="Inconsolata"/>
                        </a:rPr>
                        <a:t>AVG(</a:t>
                      </a:r>
                      <a:r>
                        <a:rPr lang="en" sz="3600" u="none" cap="none" strike="noStrike">
                          <a:solidFill>
                            <a:srgbClr val="FFFF00"/>
                          </a:solidFill>
                          <a:latin typeface="Inconsolata"/>
                          <a:ea typeface="Inconsolata"/>
                          <a:cs typeface="Inconsolata"/>
                          <a:sym typeface="Inconsolata"/>
                        </a:rPr>
                        <a:t>G4:G6</a:t>
                      </a:r>
                      <a:r>
                        <a:rPr lang="en" sz="3600" u="none" cap="none" strike="noStrike">
                          <a:solidFill>
                            <a:srgbClr val="00FFFF"/>
                          </a:solidFill>
                          <a:latin typeface="Inconsolata"/>
                          <a:ea typeface="Inconsolata"/>
                          <a:cs typeface="Inconsolata"/>
                          <a:sym typeface="Inconsolata"/>
                        </a:rPr>
                        <a:t>)</a:t>
                      </a:r>
                      <a:r>
                        <a:rPr lang="en" sz="3600" u="none" cap="none" strike="noStrike">
                          <a:solidFill>
                            <a:srgbClr val="F3F3F3"/>
                          </a:solidFill>
                          <a:latin typeface="Inconsolata"/>
                          <a:ea typeface="Inconsolata"/>
                          <a:cs typeface="Inconsolata"/>
                          <a:sym typeface="Inconsolata"/>
                        </a:rPr>
                        <a:t> )</a:t>
                      </a:r>
                      <a:endParaRPr i="1" sz="36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294" name="Google Shape;1294;p89"/>
          <p:cNvGrpSpPr/>
          <p:nvPr/>
        </p:nvGrpSpPr>
        <p:grpSpPr>
          <a:xfrm>
            <a:off x="374086" y="658797"/>
            <a:ext cx="969876" cy="1032343"/>
            <a:chOff x="374077" y="658776"/>
            <a:chExt cx="1268973" cy="1350704"/>
          </a:xfrm>
        </p:grpSpPr>
        <p:pic>
          <p:nvPicPr>
            <p:cNvPr id="1295" name="Google Shape;1295;p89"/>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296" name="Google Shape;1296;p89"/>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297" name="Google Shape;1297;p89"/>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What about this example?</a:t>
            </a:r>
            <a:endParaRPr b="1"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is the </a:t>
            </a:r>
            <a:r>
              <a:rPr b="0" i="0" lang="en" sz="1800" u="none" cap="none" strike="noStrike">
                <a:solidFill>
                  <a:srgbClr val="00FFFF"/>
                </a:solidFill>
                <a:highlight>
                  <a:schemeClr val="dk1"/>
                </a:highlight>
                <a:latin typeface="Roboto"/>
                <a:ea typeface="Roboto"/>
                <a:cs typeface="Roboto"/>
                <a:sym typeface="Roboto"/>
              </a:rPr>
              <a:t>function</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are the </a:t>
            </a:r>
            <a:r>
              <a:rPr b="0" i="0" lang="en" sz="1800" u="none" cap="none" strike="noStrike">
                <a:solidFill>
                  <a:srgbClr val="FFFF00"/>
                </a:solidFill>
                <a:highlight>
                  <a:schemeClr val="dk1"/>
                </a:highlight>
                <a:latin typeface="Roboto"/>
                <a:ea typeface="Roboto"/>
                <a:cs typeface="Roboto"/>
                <a:sym typeface="Roboto"/>
              </a:rPr>
              <a:t>arguments</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grpSp>
        <p:nvGrpSpPr>
          <p:cNvPr id="1298" name="Google Shape;1298;p89"/>
          <p:cNvGrpSpPr/>
          <p:nvPr/>
        </p:nvGrpSpPr>
        <p:grpSpPr>
          <a:xfrm>
            <a:off x="4741332" y="579096"/>
            <a:ext cx="1051008" cy="1093390"/>
            <a:chOff x="5390225" y="663425"/>
            <a:chExt cx="1344000" cy="1398198"/>
          </a:xfrm>
        </p:grpSpPr>
        <p:pic>
          <p:nvPicPr>
            <p:cNvPr id="1299" name="Google Shape;1299;p89"/>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300" name="Google Shape;1300;p89"/>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rgbClr val="FFFFFF"/>
                  </a:solidFill>
                  <a:latin typeface="Courier"/>
                  <a:ea typeface="Courier"/>
                  <a:cs typeface="Courier"/>
                  <a:sym typeface="Courier"/>
                </a:rPr>
                <a:t>A</a:t>
              </a:r>
              <a:endParaRPr b="0" i="0" sz="4800" u="none" cap="none" strike="noStrike">
                <a:solidFill>
                  <a:srgbClr val="FFFFFF"/>
                </a:solidFill>
                <a:latin typeface="Arial"/>
                <a:ea typeface="Arial"/>
                <a:cs typeface="Arial"/>
                <a:sym typeface="Arial"/>
              </a:endParaRPr>
            </a:p>
          </p:txBody>
        </p:sp>
      </p:grpSp>
      <p:sp>
        <p:nvSpPr>
          <p:cNvPr id="1301" name="Google Shape;1301;p89"/>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a:ea typeface="Roboto"/>
                <a:cs typeface="Roboto"/>
                <a:sym typeface="Roboto"/>
              </a:rPr>
              <a:t>The </a:t>
            </a:r>
            <a:r>
              <a:rPr b="1" i="0" lang="en" sz="2000" u="none" cap="none" strike="noStrike">
                <a:solidFill>
                  <a:srgbClr val="000000"/>
                </a:solidFill>
                <a:latin typeface="Roboto"/>
                <a:ea typeface="Roboto"/>
                <a:cs typeface="Roboto"/>
                <a:sym typeface="Roboto"/>
              </a:rPr>
              <a:t>AVG functions</a:t>
            </a:r>
            <a:r>
              <a:rPr b="0" i="0" lang="en" sz="2000" u="none" cap="none" strike="noStrike">
                <a:solidFill>
                  <a:srgbClr val="000000"/>
                </a:solidFill>
                <a:latin typeface="Roboto"/>
                <a:ea typeface="Roboto"/>
                <a:cs typeface="Roboto"/>
                <a:sym typeface="Roboto"/>
              </a:rPr>
              <a:t> take the provided ranges as their arguments.</a:t>
            </a:r>
            <a:endParaRPr b="0" i="0" sz="2000" u="none" cap="none" strike="noStrike">
              <a:solidFill>
                <a:srgbClr val="000000"/>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Google Shape;1306;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307" name="Google Shape;1307;p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08" name="Google Shape;1308;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309" name="Google Shape;1309;p90"/>
          <p:cNvGraphicFramePr/>
          <p:nvPr/>
        </p:nvGraphicFramePr>
        <p:xfrm>
          <a:off x="374075" y="24393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ctr">
                        <a:lnSpc>
                          <a:spcPct val="100000"/>
                        </a:lnSpc>
                        <a:spcBef>
                          <a:spcPts val="0"/>
                        </a:spcBef>
                        <a:spcAft>
                          <a:spcPts val="0"/>
                        </a:spcAft>
                        <a:buClr>
                          <a:srgbClr val="000000"/>
                        </a:buClr>
                        <a:buSzPts val="3600"/>
                        <a:buFont typeface="Arial"/>
                        <a:buNone/>
                      </a:pPr>
                      <a:r>
                        <a:rPr lang="en" sz="3600" u="none" cap="none" strike="noStrike">
                          <a:solidFill>
                            <a:srgbClr val="00FFFF"/>
                          </a:solidFill>
                          <a:latin typeface="Inconsolata"/>
                          <a:ea typeface="Inconsolata"/>
                          <a:cs typeface="Inconsolata"/>
                          <a:sym typeface="Inconsolata"/>
                        </a:rPr>
                        <a:t>= SUM(</a:t>
                      </a:r>
                      <a:r>
                        <a:rPr lang="en" sz="3600" u="none" cap="none" strike="noStrike">
                          <a:solidFill>
                            <a:srgbClr val="F3F3F3"/>
                          </a:solidFill>
                          <a:latin typeface="Inconsolata"/>
                          <a:ea typeface="Inconsolata"/>
                          <a:cs typeface="Inconsolata"/>
                          <a:sym typeface="Inconsolata"/>
                        </a:rPr>
                        <a:t> </a:t>
                      </a:r>
                      <a:r>
                        <a:rPr lang="en" sz="3600" u="none" cap="none" strike="noStrike">
                          <a:solidFill>
                            <a:srgbClr val="FFFF00"/>
                          </a:solidFill>
                          <a:latin typeface="Inconsolata"/>
                          <a:ea typeface="Inconsolata"/>
                          <a:cs typeface="Inconsolata"/>
                          <a:sym typeface="Inconsolata"/>
                        </a:rPr>
                        <a:t>AVG(F4:F6)</a:t>
                      </a:r>
                      <a:r>
                        <a:rPr lang="en" sz="3600" u="none" cap="none" strike="noStrike">
                          <a:solidFill>
                            <a:srgbClr val="F3F3F3"/>
                          </a:solidFill>
                          <a:latin typeface="Inconsolata"/>
                          <a:ea typeface="Inconsolata"/>
                          <a:cs typeface="Inconsolata"/>
                          <a:sym typeface="Inconsolata"/>
                        </a:rPr>
                        <a:t>, </a:t>
                      </a:r>
                      <a:r>
                        <a:rPr lang="en" sz="3600" u="none" cap="none" strike="noStrike">
                          <a:solidFill>
                            <a:srgbClr val="FFFF00"/>
                          </a:solidFill>
                          <a:latin typeface="Inconsolata"/>
                          <a:ea typeface="Inconsolata"/>
                          <a:cs typeface="Inconsolata"/>
                          <a:sym typeface="Inconsolata"/>
                        </a:rPr>
                        <a:t>AVG(G4:G6</a:t>
                      </a:r>
                      <a:r>
                        <a:rPr lang="en" sz="3600" u="none" cap="none" strike="noStrike">
                          <a:solidFill>
                            <a:schemeClr val="accent6"/>
                          </a:solidFill>
                          <a:latin typeface="Inconsolata"/>
                          <a:ea typeface="Inconsolata"/>
                          <a:cs typeface="Inconsolata"/>
                          <a:sym typeface="Inconsolata"/>
                        </a:rPr>
                        <a:t>) </a:t>
                      </a:r>
                      <a:r>
                        <a:rPr lang="en" sz="3600" u="none" cap="none" strike="noStrike">
                          <a:solidFill>
                            <a:srgbClr val="00FFFF"/>
                          </a:solidFill>
                          <a:latin typeface="Inconsolata"/>
                          <a:ea typeface="Inconsolata"/>
                          <a:cs typeface="Inconsolata"/>
                          <a:sym typeface="Inconsolata"/>
                        </a:rPr>
                        <a:t>)</a:t>
                      </a:r>
                      <a:endParaRPr i="1" sz="36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310" name="Google Shape;1310;p90"/>
          <p:cNvGrpSpPr/>
          <p:nvPr/>
        </p:nvGrpSpPr>
        <p:grpSpPr>
          <a:xfrm>
            <a:off x="374086" y="658797"/>
            <a:ext cx="969876" cy="1032343"/>
            <a:chOff x="374077" y="658776"/>
            <a:chExt cx="1268973" cy="1350704"/>
          </a:xfrm>
        </p:grpSpPr>
        <p:pic>
          <p:nvPicPr>
            <p:cNvPr id="1311" name="Google Shape;1311;p90"/>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312" name="Google Shape;1312;p90"/>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313" name="Google Shape;1313;p90"/>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chemeClr val="dk1"/>
                </a:solidFill>
                <a:latin typeface="Roboto"/>
                <a:ea typeface="Roboto"/>
                <a:cs typeface="Roboto"/>
                <a:sym typeface="Roboto"/>
              </a:rPr>
              <a:t>What about this example?</a:t>
            </a:r>
            <a:endParaRPr b="1"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is the </a:t>
            </a:r>
            <a:r>
              <a:rPr b="0" i="0" lang="en" sz="1800" u="none" cap="none" strike="noStrike">
                <a:solidFill>
                  <a:srgbClr val="00FFFF"/>
                </a:solidFill>
                <a:highlight>
                  <a:schemeClr val="dk1"/>
                </a:highlight>
                <a:latin typeface="Roboto"/>
                <a:ea typeface="Roboto"/>
                <a:cs typeface="Roboto"/>
                <a:sym typeface="Roboto"/>
              </a:rPr>
              <a:t>function</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Which are the </a:t>
            </a:r>
            <a:r>
              <a:rPr b="0" i="0" lang="en" sz="1800" u="none" cap="none" strike="noStrike">
                <a:solidFill>
                  <a:srgbClr val="FFFF00"/>
                </a:solidFill>
                <a:highlight>
                  <a:schemeClr val="dk1"/>
                </a:highlight>
                <a:latin typeface="Roboto"/>
                <a:ea typeface="Roboto"/>
                <a:cs typeface="Roboto"/>
                <a:sym typeface="Roboto"/>
              </a:rPr>
              <a:t>arguments</a:t>
            </a:r>
            <a:r>
              <a:rPr b="0" i="0" lang="en" sz="1800" u="none" cap="none" strike="noStrike">
                <a:solidFill>
                  <a:schemeClr val="dk1"/>
                </a:solidFill>
                <a:latin typeface="Roboto"/>
                <a:ea typeface="Roboto"/>
                <a:cs typeface="Roboto"/>
                <a:sym typeface="Roboto"/>
              </a:rPr>
              <a:t>?</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grpSp>
        <p:nvGrpSpPr>
          <p:cNvPr id="1314" name="Google Shape;1314;p90"/>
          <p:cNvGrpSpPr/>
          <p:nvPr/>
        </p:nvGrpSpPr>
        <p:grpSpPr>
          <a:xfrm>
            <a:off x="4741332" y="579096"/>
            <a:ext cx="1051008" cy="1093390"/>
            <a:chOff x="5390225" y="663425"/>
            <a:chExt cx="1344000" cy="1398198"/>
          </a:xfrm>
        </p:grpSpPr>
        <p:pic>
          <p:nvPicPr>
            <p:cNvPr id="1315" name="Google Shape;1315;p90"/>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316" name="Google Shape;1316;p90"/>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rgbClr val="FFFFFF"/>
                  </a:solidFill>
                  <a:latin typeface="Courier"/>
                  <a:ea typeface="Courier"/>
                  <a:cs typeface="Courier"/>
                  <a:sym typeface="Courier"/>
                </a:rPr>
                <a:t>A</a:t>
              </a:r>
              <a:endParaRPr b="0" i="0" sz="4800" u="none" cap="none" strike="noStrike">
                <a:solidFill>
                  <a:srgbClr val="FFFFFF"/>
                </a:solidFill>
                <a:latin typeface="Arial"/>
                <a:ea typeface="Arial"/>
                <a:cs typeface="Arial"/>
                <a:sym typeface="Arial"/>
              </a:endParaRPr>
            </a:p>
          </p:txBody>
        </p:sp>
      </p:grpSp>
      <p:sp>
        <p:nvSpPr>
          <p:cNvPr id="1317" name="Google Shape;1317;p90"/>
          <p:cNvSpPr txBox="1"/>
          <p:nvPr/>
        </p:nvSpPr>
        <p:spPr>
          <a:xfrm>
            <a:off x="5792350" y="813825"/>
            <a:ext cx="33639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Roboto"/>
                <a:ea typeface="Roboto"/>
                <a:cs typeface="Roboto"/>
                <a:sym typeface="Roboto"/>
              </a:rPr>
              <a:t>This is a</a:t>
            </a:r>
            <a:r>
              <a:rPr b="1" i="0" lang="en" sz="2000" u="none" cap="none" strike="noStrike">
                <a:solidFill>
                  <a:srgbClr val="000000"/>
                </a:solidFill>
                <a:latin typeface="Roboto"/>
                <a:ea typeface="Roboto"/>
                <a:cs typeface="Roboto"/>
                <a:sym typeface="Roboto"/>
              </a:rPr>
              <a:t> nested function</a:t>
            </a:r>
            <a:r>
              <a:rPr b="0" i="0" lang="en" sz="2000" u="none" cap="none" strike="noStrike">
                <a:solidFill>
                  <a:srgbClr val="000000"/>
                </a:solidFill>
                <a:latin typeface="Roboto"/>
                <a:ea typeface="Roboto"/>
                <a:cs typeface="Roboto"/>
                <a:sym typeface="Roboto"/>
              </a:rPr>
              <a:t>. We’ll be doing plenty </a:t>
            </a:r>
            <a:br>
              <a:rPr b="0" i="0" lang="en" sz="2000" u="none" cap="none" strike="noStrike">
                <a:solidFill>
                  <a:srgbClr val="000000"/>
                </a:solidFill>
                <a:latin typeface="Roboto"/>
                <a:ea typeface="Roboto"/>
                <a:cs typeface="Roboto"/>
                <a:sym typeface="Roboto"/>
              </a:rPr>
            </a:br>
            <a:r>
              <a:rPr b="0" i="0" lang="en" sz="2000" u="none" cap="none" strike="noStrike">
                <a:solidFill>
                  <a:srgbClr val="000000"/>
                </a:solidFill>
                <a:latin typeface="Roboto"/>
                <a:ea typeface="Roboto"/>
                <a:cs typeface="Roboto"/>
                <a:sym typeface="Roboto"/>
              </a:rPr>
              <a:t>of complex nests in </a:t>
            </a:r>
            <a:br>
              <a:rPr b="0" i="0" lang="en" sz="2000" u="none" cap="none" strike="noStrike">
                <a:solidFill>
                  <a:srgbClr val="000000"/>
                </a:solidFill>
                <a:latin typeface="Roboto"/>
                <a:ea typeface="Roboto"/>
                <a:cs typeface="Roboto"/>
                <a:sym typeface="Roboto"/>
              </a:rPr>
            </a:br>
            <a:r>
              <a:rPr b="0" i="0" lang="en" sz="2000" u="none" cap="none" strike="noStrike">
                <a:solidFill>
                  <a:srgbClr val="000000"/>
                </a:solidFill>
                <a:latin typeface="Roboto"/>
                <a:ea typeface="Roboto"/>
                <a:cs typeface="Roboto"/>
                <a:sym typeface="Roboto"/>
              </a:rPr>
              <a:t>this class.</a:t>
            </a:r>
            <a:endParaRPr b="0" i="0" sz="2000" u="none" cap="none" strike="noStrike">
              <a:solidFill>
                <a:srgbClr val="000000"/>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 Can Code Too!</a:t>
            </a:r>
            <a:endParaRPr/>
          </a:p>
        </p:txBody>
      </p:sp>
      <p:sp>
        <p:nvSpPr>
          <p:cNvPr id="1323" name="Google Shape;1323;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Here’s a Python snippet from the last class. </a:t>
            </a:r>
            <a:endParaRPr/>
          </a:p>
        </p:txBody>
      </p:sp>
      <p:sp>
        <p:nvSpPr>
          <p:cNvPr id="1324" name="Google Shape;1324;p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25" name="Google Shape;1325;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326" name="Google Shape;1326;p91"/>
          <p:cNvGraphicFramePr/>
          <p:nvPr/>
        </p:nvGraphicFramePr>
        <p:xfrm>
          <a:off x="363463" y="30324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l">
                        <a:lnSpc>
                          <a:spcPct val="100000"/>
                        </a:lnSpc>
                        <a:spcBef>
                          <a:spcPts val="0"/>
                        </a:spcBef>
                        <a:spcAft>
                          <a:spcPts val="0"/>
                        </a:spcAft>
                        <a:buClr>
                          <a:schemeClr val="dk1"/>
                        </a:buClr>
                        <a:buSzPts val="1100"/>
                        <a:buFont typeface="Arial"/>
                        <a:buNone/>
                      </a:pPr>
                      <a:r>
                        <a:rPr lang="en" sz="2100" u="none" cap="none" strike="noStrike">
                          <a:solidFill>
                            <a:srgbClr val="FFFFFF"/>
                          </a:solidFill>
                          <a:latin typeface="Inconsolata"/>
                          <a:ea typeface="Inconsolata"/>
                          <a:cs typeface="Inconsolata"/>
                          <a:sym typeface="Inconsolata"/>
                        </a:rPr>
                        <a:t>requests.get(target_url_italian, </a:t>
                      </a:r>
                      <a:r>
                        <a:rPr lang="en" sz="2100" u="none" cap="none" strike="noStrike">
                          <a:solidFill>
                            <a:srgbClr val="FFFF00"/>
                          </a:solidFill>
                          <a:latin typeface="Inconsolata"/>
                          <a:ea typeface="Inconsolata"/>
                          <a:cs typeface="Inconsolata"/>
                          <a:sym typeface="Inconsolata"/>
                        </a:rPr>
                        <a:t>headers=</a:t>
                      </a:r>
                      <a:r>
                        <a:rPr lang="en" sz="2100" u="none" cap="none" strike="noStrike">
                          <a:solidFill>
                            <a:srgbClr val="FFFFFF"/>
                          </a:solidFill>
                          <a:latin typeface="Inconsolata"/>
                          <a:ea typeface="Inconsolata"/>
                          <a:cs typeface="Inconsolata"/>
                          <a:sym typeface="Inconsolata"/>
                        </a:rPr>
                        <a:t>headers).json()</a:t>
                      </a:r>
                      <a:endParaRPr sz="2100" u="none" cap="none" strike="noStrike">
                        <a:solidFill>
                          <a:srgbClr val="FF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2100"/>
                        <a:buFont typeface="Arial"/>
                        <a:buNone/>
                      </a:pPr>
                      <a:r>
                        <a:rPr lang="en" sz="2100" u="none" cap="none" strike="noStrike">
                          <a:solidFill>
                            <a:srgbClr val="FFFFFF"/>
                          </a:solidFill>
                          <a:latin typeface="Inconsolata"/>
                          <a:ea typeface="Inconsolata"/>
                          <a:cs typeface="Inconsolata"/>
                          <a:sym typeface="Inconsolata"/>
                        </a:rPr>
                        <a:t>requests.get(target_url_mexican, </a:t>
                      </a:r>
                      <a:r>
                        <a:rPr lang="en" sz="2100" u="none" cap="none" strike="noStrike">
                          <a:solidFill>
                            <a:srgbClr val="FFFF00"/>
                          </a:solidFill>
                          <a:latin typeface="Inconsolata"/>
                          <a:ea typeface="Inconsolata"/>
                          <a:cs typeface="Inconsolata"/>
                          <a:sym typeface="Inconsolata"/>
                        </a:rPr>
                        <a:t>headers=</a:t>
                      </a:r>
                      <a:r>
                        <a:rPr lang="en" sz="2100" u="none" cap="none" strike="noStrike">
                          <a:solidFill>
                            <a:srgbClr val="FFFFFF"/>
                          </a:solidFill>
                          <a:latin typeface="Inconsolata"/>
                          <a:ea typeface="Inconsolata"/>
                          <a:cs typeface="Inconsolata"/>
                          <a:sym typeface="Inconsolata"/>
                        </a:rPr>
                        <a:t>headers).json()</a:t>
                      </a:r>
                      <a:endParaRPr sz="2100" u="none" cap="none" strike="noStrike">
                        <a:solidFill>
                          <a:srgbClr val="FF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bl>
          </a:graphicData>
        </a:graphic>
      </p:graphicFrame>
      <p:pic>
        <p:nvPicPr>
          <p:cNvPr id="1327" name="Google Shape;1327;p91"/>
          <p:cNvPicPr preferRelativeResize="0"/>
          <p:nvPr/>
        </p:nvPicPr>
        <p:blipFill rotWithShape="1">
          <a:blip r:embed="rId3">
            <a:alphaModFix/>
          </a:blip>
          <a:srcRect b="0" l="0" r="0" t="0"/>
          <a:stretch/>
        </p:blipFill>
        <p:spPr>
          <a:xfrm>
            <a:off x="3473799" y="1183050"/>
            <a:ext cx="1764375" cy="1707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sp>
        <p:nvSpPr>
          <p:cNvPr id="1332" name="Google Shape;1332;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You Can Code Too!</a:t>
            </a:r>
            <a:endParaRPr/>
          </a:p>
        </p:txBody>
      </p:sp>
      <p:sp>
        <p:nvSpPr>
          <p:cNvPr id="1333" name="Google Shape;1333;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Syntax and capabilities may differ across technologies and platforms, but fundamental concepts remain the same.</a:t>
            </a:r>
            <a:endParaRPr/>
          </a:p>
        </p:txBody>
      </p:sp>
      <p:sp>
        <p:nvSpPr>
          <p:cNvPr id="1334" name="Google Shape;1334;p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35" name="Google Shape;1335;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336" name="Google Shape;1336;p92"/>
          <p:cNvGraphicFramePr/>
          <p:nvPr/>
        </p:nvGraphicFramePr>
        <p:xfrm>
          <a:off x="396925" y="2386575"/>
          <a:ext cx="3000000" cy="3000000"/>
        </p:xfrm>
        <a:graphic>
          <a:graphicData uri="http://schemas.openxmlformats.org/drawingml/2006/table">
            <a:tbl>
              <a:tblPr>
                <a:noFill/>
                <a:tableStyleId>{0F13320B-0B3C-491C-B00D-7E62B68E1D02}</a:tableStyleId>
              </a:tblPr>
              <a:tblGrid>
                <a:gridCol w="1496800"/>
                <a:gridCol w="751600"/>
                <a:gridCol w="4490875"/>
                <a:gridCol w="912275"/>
                <a:gridCol w="497500"/>
              </a:tblGrid>
              <a:tr h="1184250">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F3F3F3"/>
                          </a:solidFill>
                          <a:latin typeface="Inconsolata"/>
                          <a:ea typeface="Inconsolata"/>
                          <a:cs typeface="Inconsolata"/>
                          <a:sym typeface="Inconsolata"/>
                        </a:rPr>
                        <a:t>requests.</a:t>
                      </a:r>
                      <a:endParaRPr sz="1800" u="none" cap="none" strike="noStrike">
                        <a:solidFill>
                          <a:srgbClr val="F3F3F3"/>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F3F3F3"/>
                          </a:solidFill>
                          <a:latin typeface="Inconsolata"/>
                          <a:ea typeface="Inconsolata"/>
                          <a:cs typeface="Inconsolata"/>
                          <a:sym typeface="Inconsolata"/>
                        </a:rPr>
                        <a:t>requests.</a:t>
                      </a:r>
                      <a:endParaRPr sz="18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00FFFF"/>
                          </a:solidFill>
                          <a:latin typeface="Inconsolata"/>
                          <a:ea typeface="Inconsolata"/>
                          <a:cs typeface="Inconsolata"/>
                          <a:sym typeface="Inconsolata"/>
                        </a:rPr>
                        <a:t>get</a:t>
                      </a:r>
                      <a:endParaRPr sz="1800" u="none" cap="none" strike="noStrike">
                        <a:solidFill>
                          <a:srgbClr val="00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00FFFF"/>
                          </a:solidFill>
                          <a:latin typeface="Inconsolata"/>
                          <a:ea typeface="Inconsolata"/>
                          <a:cs typeface="Inconsolata"/>
                          <a:sym typeface="Inconsolata"/>
                        </a:rPr>
                        <a:t>get</a:t>
                      </a:r>
                      <a:endParaRPr sz="18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00FFFF"/>
                          </a:solidFill>
                          <a:latin typeface="Inconsolata"/>
                          <a:ea typeface="Inconsolata"/>
                          <a:cs typeface="Inconsolata"/>
                          <a:sym typeface="Inconsolata"/>
                        </a:rPr>
                        <a:t>(</a:t>
                      </a:r>
                      <a:r>
                        <a:rPr lang="en" sz="1800" u="none" cap="none" strike="noStrike">
                          <a:solidFill>
                            <a:srgbClr val="FFFF00"/>
                          </a:solidFill>
                          <a:latin typeface="Inconsolata"/>
                          <a:ea typeface="Inconsolata"/>
                          <a:cs typeface="Inconsolata"/>
                          <a:sym typeface="Inconsolata"/>
                        </a:rPr>
                        <a:t>target_url_italian, headers=headers</a:t>
                      </a:r>
                      <a:r>
                        <a:rPr lang="en" sz="1800" u="none" cap="none" strike="noStrike">
                          <a:solidFill>
                            <a:srgbClr val="00FFFF"/>
                          </a:solidFill>
                          <a:latin typeface="Inconsolata"/>
                          <a:ea typeface="Inconsolata"/>
                          <a:cs typeface="Inconsolata"/>
                          <a:sym typeface="Inconsolata"/>
                        </a:rPr>
                        <a:t>)</a:t>
                      </a:r>
                      <a:endParaRPr sz="1800" u="none" cap="none" strike="noStrike">
                        <a:solidFill>
                          <a:srgbClr val="00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100"/>
                        <a:buFont typeface="Arial"/>
                        <a:buNone/>
                      </a:pPr>
                      <a:r>
                        <a:rPr lang="en" sz="1800" u="none" cap="none" strike="noStrike">
                          <a:solidFill>
                            <a:srgbClr val="00FFFF"/>
                          </a:solidFill>
                          <a:latin typeface="Inconsolata"/>
                          <a:ea typeface="Inconsolata"/>
                          <a:cs typeface="Inconsolata"/>
                          <a:sym typeface="Inconsolata"/>
                        </a:rPr>
                        <a:t>(</a:t>
                      </a:r>
                      <a:r>
                        <a:rPr lang="en" sz="1800" u="none" cap="none" strike="noStrike">
                          <a:solidFill>
                            <a:srgbClr val="FFFF00"/>
                          </a:solidFill>
                          <a:latin typeface="Inconsolata"/>
                          <a:ea typeface="Inconsolata"/>
                          <a:cs typeface="Inconsolata"/>
                          <a:sym typeface="Inconsolata"/>
                        </a:rPr>
                        <a:t>target_url_mexican, headers=headers</a:t>
                      </a:r>
                      <a:r>
                        <a:rPr lang="en" sz="1800" u="none" cap="none" strike="noStrike">
                          <a:solidFill>
                            <a:srgbClr val="00FFFF"/>
                          </a:solidFill>
                          <a:latin typeface="Inconsolata"/>
                          <a:ea typeface="Inconsolata"/>
                          <a:cs typeface="Inconsolata"/>
                          <a:sym typeface="Inconsolata"/>
                        </a:rPr>
                        <a:t>)</a:t>
                      </a:r>
                      <a:endParaRPr sz="18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00FFFF"/>
                          </a:solidFill>
                          <a:latin typeface="Inconsolata"/>
                          <a:ea typeface="Inconsolata"/>
                          <a:cs typeface="Inconsolata"/>
                          <a:sym typeface="Inconsolata"/>
                        </a:rPr>
                        <a:t>.json</a:t>
                      </a:r>
                      <a:endParaRPr sz="1800" u="none" cap="none" strike="noStrike">
                        <a:solidFill>
                          <a:srgbClr val="00FFFF"/>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100"/>
                        <a:buFont typeface="Arial"/>
                        <a:buNone/>
                      </a:pPr>
                      <a:r>
                        <a:rPr lang="en" sz="1800" u="none" cap="none" strike="noStrike">
                          <a:solidFill>
                            <a:srgbClr val="00FFFF"/>
                          </a:solidFill>
                          <a:latin typeface="Inconsolata"/>
                          <a:ea typeface="Inconsolata"/>
                          <a:cs typeface="Inconsolata"/>
                          <a:sym typeface="Inconsolata"/>
                        </a:rPr>
                        <a:t>.json</a:t>
                      </a:r>
                      <a:endParaRPr sz="18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00FFFF"/>
                          </a:solidFill>
                          <a:latin typeface="Inconsolata"/>
                          <a:ea typeface="Inconsolata"/>
                          <a:cs typeface="Inconsolata"/>
                          <a:sym typeface="Inconsolata"/>
                        </a:rPr>
                        <a:t>()</a:t>
                      </a:r>
                      <a:endParaRPr sz="1800" u="none" cap="none" strike="noStrike">
                        <a:solidFill>
                          <a:srgbClr val="00FFFF"/>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rPr lang="en" sz="1800" u="none" cap="none" strike="noStrike">
                          <a:solidFill>
                            <a:srgbClr val="00FFFF"/>
                          </a:solidFill>
                          <a:latin typeface="Inconsolata"/>
                          <a:ea typeface="Inconsolata"/>
                          <a:cs typeface="Inconsolata"/>
                          <a:sym typeface="Inconsolata"/>
                        </a:rPr>
                        <a:t>()</a:t>
                      </a:r>
                      <a:endParaRPr sz="1800" u="none" cap="none" strike="noStrike">
                        <a:solidFill>
                          <a:srgbClr val="00FFFF"/>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r>
            </a:tbl>
          </a:graphicData>
        </a:graphic>
      </p:graphicFrame>
      <p:sp>
        <p:nvSpPr>
          <p:cNvPr id="1337" name="Google Shape;1337;p92"/>
          <p:cNvSpPr/>
          <p:nvPr/>
        </p:nvSpPr>
        <p:spPr>
          <a:xfrm rot="5400000">
            <a:off x="5016850" y="2055575"/>
            <a:ext cx="794700" cy="4401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92"/>
          <p:cNvSpPr txBox="1"/>
          <p:nvPr/>
        </p:nvSpPr>
        <p:spPr>
          <a:xfrm>
            <a:off x="4014625" y="1513475"/>
            <a:ext cx="1586700" cy="36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Arguments</a:t>
            </a:r>
            <a:endParaRPr b="1" i="0" sz="1800" u="none" cap="none" strike="noStrike">
              <a:solidFill>
                <a:srgbClr val="000000"/>
              </a:solidFill>
              <a:latin typeface="Roboto"/>
              <a:ea typeface="Roboto"/>
              <a:cs typeface="Roboto"/>
              <a:sym typeface="Roboto"/>
            </a:endParaRPr>
          </a:p>
        </p:txBody>
      </p:sp>
      <p:sp>
        <p:nvSpPr>
          <p:cNvPr id="1339" name="Google Shape;1339;p92"/>
          <p:cNvSpPr/>
          <p:nvPr/>
        </p:nvSpPr>
        <p:spPr>
          <a:xfrm rot="5400000">
            <a:off x="1790200" y="205557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92"/>
          <p:cNvSpPr txBox="1"/>
          <p:nvPr/>
        </p:nvSpPr>
        <p:spPr>
          <a:xfrm>
            <a:off x="815950" y="1531275"/>
            <a:ext cx="1586700" cy="36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Function</a:t>
            </a:r>
            <a:endParaRPr b="1" i="0" sz="1800" u="none" cap="none" strike="noStrike">
              <a:solidFill>
                <a:srgbClr val="000000"/>
              </a:solidFill>
              <a:latin typeface="Roboto"/>
              <a:ea typeface="Roboto"/>
              <a:cs typeface="Roboto"/>
              <a:sym typeface="Roboto"/>
            </a:endParaRPr>
          </a:p>
        </p:txBody>
      </p:sp>
      <p:sp>
        <p:nvSpPr>
          <p:cNvPr id="1341" name="Google Shape;1341;p92"/>
          <p:cNvSpPr/>
          <p:nvPr/>
        </p:nvSpPr>
        <p:spPr>
          <a:xfrm flipH="1" rot="5400000">
            <a:off x="7159600" y="3486525"/>
            <a:ext cx="794700" cy="440100"/>
          </a:xfrm>
          <a:prstGeom prst="rightArrow">
            <a:avLst>
              <a:gd fmla="val 50000" name="adj1"/>
              <a:gd fmla="val 50000" name="adj2"/>
            </a:avLst>
          </a:prstGeom>
          <a:solidFill>
            <a:srgbClr val="00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92"/>
          <p:cNvSpPr txBox="1"/>
          <p:nvPr/>
        </p:nvSpPr>
        <p:spPr>
          <a:xfrm>
            <a:off x="5194150" y="4061338"/>
            <a:ext cx="2580000" cy="364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100"/>
              <a:buFont typeface="Arial"/>
              <a:buNone/>
            </a:pPr>
            <a:r>
              <a:rPr b="1" i="0" lang="en" sz="1800" u="none" cap="none" strike="noStrike">
                <a:solidFill>
                  <a:srgbClr val="000000"/>
                </a:solidFill>
                <a:latin typeface="Roboto"/>
                <a:ea typeface="Roboto"/>
                <a:cs typeface="Roboto"/>
                <a:sym typeface="Roboto"/>
              </a:rPr>
              <a:t>Another Function </a:t>
            </a:r>
            <a:endParaRPr b="1" i="0" sz="18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chemeClr val="dk1"/>
              </a:buClr>
              <a:buSzPts val="1100"/>
              <a:buFont typeface="Arial"/>
              <a:buNone/>
            </a:pPr>
            <a:r>
              <a:rPr b="0" i="0" lang="en" sz="1800" u="none" cap="none" strike="noStrike">
                <a:solidFill>
                  <a:srgbClr val="000000"/>
                </a:solidFill>
                <a:latin typeface="Roboto"/>
                <a:ea typeface="Roboto"/>
                <a:cs typeface="Roboto"/>
                <a:sym typeface="Roboto"/>
              </a:rPr>
              <a:t>(Chained)</a:t>
            </a:r>
            <a:endParaRPr b="0" i="0" sz="1800" u="none" cap="none" strike="noStrike">
              <a:solidFill>
                <a:srgbClr val="000000"/>
              </a:solidFill>
              <a:latin typeface="Roboto"/>
              <a:ea typeface="Roboto"/>
              <a:cs typeface="Roboto"/>
              <a:sym typeface="Roboto"/>
            </a:endParaRPr>
          </a:p>
          <a:p>
            <a:pPr indent="0" lvl="0" marL="0" marR="0" rtl="0" algn="r">
              <a:lnSpc>
                <a:spcPct val="100000"/>
              </a:lnSpc>
              <a:spcBef>
                <a:spcPts val="0"/>
              </a:spcBef>
              <a:spcAft>
                <a:spcPts val="0"/>
              </a:spcAft>
              <a:buClr>
                <a:srgbClr val="000000"/>
              </a:buClr>
              <a:buSzPts val="1800"/>
              <a:buFont typeface="Arial"/>
              <a:buNone/>
            </a:pPr>
            <a:r>
              <a:t/>
            </a:r>
            <a:endParaRPr b="1" i="0" sz="1800" u="none" cap="none" strike="noStrike">
              <a:solidFill>
                <a:srgbClr val="000000"/>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9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48" name="Google Shape;1348;p9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349" name="Google Shape;1349;p9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Excel Playground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7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 Few Admin Things</a:t>
            </a:r>
            <a:endParaRPr/>
          </a:p>
        </p:txBody>
      </p:sp>
      <p:sp>
        <p:nvSpPr>
          <p:cNvPr id="1139" name="Google Shape;1139;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40" name="Google Shape;114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3" name="Shape 1353"/>
        <p:cNvGrpSpPr/>
        <p:nvPr/>
      </p:nvGrpSpPr>
      <p:grpSpPr>
        <a:xfrm>
          <a:off x="0" y="0"/>
          <a:ext cx="0" cy="0"/>
          <a:chOff x="0" y="0"/>
          <a:chExt cx="0" cy="0"/>
        </a:xfrm>
      </p:grpSpPr>
      <p:sp>
        <p:nvSpPr>
          <p:cNvPr id="1354" name="Google Shape;1354;p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55" name="Google Shape;1355;p9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356" name="Google Shape;1356;p9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Named Ranges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0" name="Shape 1360"/>
        <p:cNvGrpSpPr/>
        <p:nvPr/>
      </p:nvGrpSpPr>
      <p:grpSpPr>
        <a:xfrm>
          <a:off x="0" y="0"/>
          <a:ext cx="0" cy="0"/>
          <a:chOff x="0" y="0"/>
          <a:chExt cx="0" cy="0"/>
        </a:xfrm>
      </p:grpSpPr>
      <p:pic>
        <p:nvPicPr>
          <p:cNvPr id="1361" name="Google Shape;1361;p95"/>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62" name="Google Shape;1362;p95"/>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63" name="Google Shape;1363;p95"/>
          <p:cNvSpPr/>
          <p:nvPr/>
        </p:nvSpPr>
        <p:spPr>
          <a:xfrm rot="-5400000">
            <a:off x="3760352" y="487204"/>
            <a:ext cx="400630" cy="3991991"/>
          </a:xfrm>
          <a:prstGeom prst="downArrow">
            <a:avLst>
              <a:gd fmla="val 60220" name="adj1"/>
              <a:gd fmla="val 50000" name="adj2"/>
            </a:avLst>
          </a:prstGeom>
          <a:solidFill>
            <a:srgbClr val="B6D6FF">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64" name="Google Shape;1364;p95"/>
          <p:cNvSpPr txBox="1"/>
          <p:nvPr/>
        </p:nvSpPr>
        <p:spPr>
          <a:xfrm>
            <a:off x="2063413" y="2067444"/>
            <a:ext cx="3229562"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criteria is met…</a:t>
            </a:r>
            <a:endParaRPr b="0" i="0" sz="1100" u="none" cap="none" strike="noStrike">
              <a:solidFill>
                <a:srgbClr val="000000"/>
              </a:solidFill>
              <a:latin typeface="Inconsolata"/>
              <a:ea typeface="Inconsolata"/>
              <a:cs typeface="Inconsolata"/>
              <a:sym typeface="Inconsolata"/>
            </a:endParaRPr>
          </a:p>
        </p:txBody>
      </p:sp>
      <p:sp>
        <p:nvSpPr>
          <p:cNvPr id="1365" name="Google Shape;1365;p95"/>
          <p:cNvSpPr txBox="1"/>
          <p:nvPr/>
        </p:nvSpPr>
        <p:spPr>
          <a:xfrm>
            <a:off x="388861" y="2799827"/>
            <a:ext cx="1217868" cy="3924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chemeClr val="lt1"/>
                </a:solidFill>
                <a:latin typeface="Roboto"/>
                <a:ea typeface="Roboto"/>
                <a:cs typeface="Roboto"/>
                <a:sym typeface="Roboto"/>
              </a:rPr>
              <a:t>Step 1</a:t>
            </a:r>
            <a:endParaRPr b="0" i="0" sz="1100" u="none" cap="none" strike="noStrike">
              <a:solidFill>
                <a:srgbClr val="000000"/>
              </a:solidFill>
              <a:latin typeface="Roboto"/>
              <a:ea typeface="Roboto"/>
              <a:cs typeface="Roboto"/>
              <a:sym typeface="Roboto"/>
            </a:endParaRPr>
          </a:p>
        </p:txBody>
      </p:sp>
      <p:sp>
        <p:nvSpPr>
          <p:cNvPr id="1366" name="Google Shape;1366;p95"/>
          <p:cNvSpPr txBox="1"/>
          <p:nvPr/>
        </p:nvSpPr>
        <p:spPr>
          <a:xfrm>
            <a:off x="2063413" y="3125015"/>
            <a:ext cx="3690886"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criteria is </a:t>
            </a:r>
            <a:r>
              <a:rPr b="1" i="1" lang="en" sz="1800" u="none" cap="none" strike="noStrike">
                <a:solidFill>
                  <a:schemeClr val="dk1"/>
                </a:solidFill>
                <a:highlight>
                  <a:srgbClr val="FFFF00"/>
                </a:highlight>
                <a:latin typeface="Inconsolata"/>
                <a:ea typeface="Inconsolata"/>
                <a:cs typeface="Inconsolata"/>
                <a:sym typeface="Inconsolata"/>
              </a:rPr>
              <a:t>not</a:t>
            </a:r>
            <a:r>
              <a:rPr b="0" i="0" lang="en" sz="1800" u="none" cap="none" strike="noStrike">
                <a:solidFill>
                  <a:schemeClr val="dk1"/>
                </a:solidFill>
                <a:latin typeface="Inconsolata"/>
                <a:ea typeface="Inconsolata"/>
                <a:cs typeface="Inconsolata"/>
                <a:sym typeface="Inconsolata"/>
              </a:rPr>
              <a:t> met…</a:t>
            </a:r>
            <a:endParaRPr b="0" i="0" sz="1100" u="none" cap="none" strike="noStrike">
              <a:solidFill>
                <a:srgbClr val="000000"/>
              </a:solidFill>
              <a:latin typeface="Inconsolata"/>
              <a:ea typeface="Inconsolata"/>
              <a:cs typeface="Inconsolata"/>
              <a:sym typeface="Inconsolata"/>
            </a:endParaRPr>
          </a:p>
        </p:txBody>
      </p:sp>
      <p:sp>
        <p:nvSpPr>
          <p:cNvPr id="1367" name="Google Shape;1367;p95"/>
          <p:cNvSpPr txBox="1"/>
          <p:nvPr/>
        </p:nvSpPr>
        <p:spPr>
          <a:xfrm>
            <a:off x="6036250" y="1728518"/>
            <a:ext cx="909239"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Roboto"/>
                <a:ea typeface="Roboto"/>
                <a:cs typeface="Roboto"/>
                <a:sym typeface="Roboto"/>
              </a:rPr>
              <a:t>Step </a:t>
            </a:r>
            <a:br>
              <a:rPr b="0" i="0" lang="en" sz="1800" u="none" cap="none" strike="noStrike">
                <a:solidFill>
                  <a:schemeClr val="lt1"/>
                </a:solidFill>
                <a:latin typeface="Roboto"/>
                <a:ea typeface="Roboto"/>
                <a:cs typeface="Roboto"/>
                <a:sym typeface="Roboto"/>
              </a:rPr>
            </a:br>
            <a:r>
              <a:rPr b="0" i="0" lang="en" sz="1800" u="none" cap="none" strike="noStrike">
                <a:solidFill>
                  <a:schemeClr val="lt1"/>
                </a:solidFill>
                <a:latin typeface="Roboto"/>
                <a:ea typeface="Roboto"/>
                <a:cs typeface="Roboto"/>
                <a:sym typeface="Roboto"/>
              </a:rPr>
              <a:t>2a</a:t>
            </a:r>
            <a:endParaRPr b="0" i="0" sz="1100" u="none" cap="none" strike="noStrike">
              <a:solidFill>
                <a:srgbClr val="000000"/>
              </a:solidFill>
              <a:latin typeface="Roboto"/>
              <a:ea typeface="Roboto"/>
              <a:cs typeface="Roboto"/>
              <a:sym typeface="Roboto"/>
            </a:endParaRPr>
          </a:p>
        </p:txBody>
      </p:sp>
      <p:sp>
        <p:nvSpPr>
          <p:cNvPr id="1368" name="Google Shape;1368;p95"/>
          <p:cNvSpPr/>
          <p:nvPr/>
        </p:nvSpPr>
        <p:spPr>
          <a:xfrm rot="-5400000">
            <a:off x="3760352" y="1587671"/>
            <a:ext cx="400630" cy="3991988"/>
          </a:xfrm>
          <a:prstGeom prst="downArrow">
            <a:avLst>
              <a:gd fmla="val 60220" name="adj1"/>
              <a:gd fmla="val 50000" name="adj2"/>
            </a:avLst>
          </a:prstGeom>
          <a:solidFill>
            <a:srgbClr val="B6D6FF">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369" name="Google Shape;1369;p95"/>
          <p:cNvPicPr preferRelativeResize="0"/>
          <p:nvPr/>
        </p:nvPicPr>
        <p:blipFill rotWithShape="1">
          <a:blip r:embed="rId3">
            <a:alphaModFix/>
          </a:blip>
          <a:srcRect b="0" l="0" r="0" t="0"/>
          <a:stretch/>
        </p:blipFill>
        <p:spPr>
          <a:xfrm rot="5400000">
            <a:off x="5863648" y="3480175"/>
            <a:ext cx="1510001" cy="1145930"/>
          </a:xfrm>
          <a:prstGeom prst="rect">
            <a:avLst/>
          </a:prstGeom>
          <a:noFill/>
          <a:ln>
            <a:noFill/>
          </a:ln>
        </p:spPr>
      </p:pic>
      <p:sp>
        <p:nvSpPr>
          <p:cNvPr id="1370" name="Google Shape;1370;p95"/>
          <p:cNvSpPr txBox="1"/>
          <p:nvPr/>
        </p:nvSpPr>
        <p:spPr>
          <a:xfrm>
            <a:off x="6045684" y="3751619"/>
            <a:ext cx="909239"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Roboto"/>
                <a:ea typeface="Roboto"/>
                <a:cs typeface="Roboto"/>
                <a:sym typeface="Roboto"/>
              </a:rPr>
              <a:t>Step 2b</a:t>
            </a:r>
            <a:endParaRPr b="0" i="0" sz="1100" u="none" cap="none" strike="noStrike">
              <a:solidFill>
                <a:srgbClr val="000000"/>
              </a:solidFill>
              <a:latin typeface="Roboto"/>
              <a:ea typeface="Roboto"/>
              <a:cs typeface="Roboto"/>
              <a:sym typeface="Roboto"/>
            </a:endParaRPr>
          </a:p>
        </p:txBody>
      </p:sp>
      <p:sp>
        <p:nvSpPr>
          <p:cNvPr id="1371" name="Google Shape;1371;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Conditionals: If This, Then That</a:t>
            </a:r>
            <a:endParaRPr/>
          </a:p>
        </p:txBody>
      </p:sp>
      <p:sp>
        <p:nvSpPr>
          <p:cNvPr id="1372" name="Google Shape;1372;p95"/>
          <p:cNvSpPr txBox="1"/>
          <p:nvPr>
            <p:ph idx="1" type="subTitle"/>
          </p:nvPr>
        </p:nvSpPr>
        <p:spPr>
          <a:xfrm>
            <a:off x="0" y="675975"/>
            <a:ext cx="6564000" cy="9333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latin typeface="Roboto Light"/>
                <a:ea typeface="Roboto Light"/>
                <a:cs typeface="Roboto Light"/>
                <a:sym typeface="Roboto Light"/>
              </a:rPr>
              <a:t>Conditionals present a way to control the flow of logic based on certain criteria being met. This is a </a:t>
            </a:r>
            <a:r>
              <a:rPr b="1" lang="en"/>
              <a:t>core building block</a:t>
            </a:r>
            <a:r>
              <a:rPr lang="en">
                <a:latin typeface="Roboto Light"/>
                <a:ea typeface="Roboto Light"/>
                <a:cs typeface="Roboto Light"/>
                <a:sym typeface="Roboto Light"/>
              </a:rPr>
              <a:t> of all languages.</a:t>
            </a:r>
            <a:endParaRPr>
              <a:latin typeface="Roboto Light"/>
              <a:ea typeface="Roboto Light"/>
              <a:cs typeface="Roboto Light"/>
              <a:sym typeface="Roboto Light"/>
            </a:endParaRPr>
          </a:p>
        </p:txBody>
      </p:sp>
      <p:sp>
        <p:nvSpPr>
          <p:cNvPr id="1373" name="Google Shape;1373;p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74" name="Google Shape;1374;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8" name="Shape 1378"/>
        <p:cNvGrpSpPr/>
        <p:nvPr/>
      </p:nvGrpSpPr>
      <p:grpSpPr>
        <a:xfrm>
          <a:off x="0" y="0"/>
          <a:ext cx="0" cy="0"/>
          <a:chOff x="0" y="0"/>
          <a:chExt cx="0" cy="0"/>
        </a:xfrm>
      </p:grpSpPr>
      <p:pic>
        <p:nvPicPr>
          <p:cNvPr id="1379" name="Google Shape;1379;p96"/>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380" name="Google Shape;1380;p96"/>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381" name="Google Shape;1381;p96"/>
          <p:cNvSpPr/>
          <p:nvPr/>
        </p:nvSpPr>
        <p:spPr>
          <a:xfrm rot="-5400000">
            <a:off x="3760352" y="487204"/>
            <a:ext cx="400630" cy="3991991"/>
          </a:xfrm>
          <a:prstGeom prst="downArrow">
            <a:avLst>
              <a:gd fmla="val 60220" name="adj1"/>
              <a:gd fmla="val 50000" name="adj2"/>
            </a:avLst>
          </a:prstGeom>
          <a:solidFill>
            <a:srgbClr val="B6D6FF">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382" name="Google Shape;1382;p96"/>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Set Cell to </a:t>
            </a:r>
            <a:r>
              <a:rPr b="1" i="0" lang="en" sz="1800" u="none" cap="none" strike="noStrike">
                <a:solidFill>
                  <a:schemeClr val="lt1"/>
                </a:solidFill>
                <a:latin typeface="Inconsolata"/>
                <a:ea typeface="Inconsolata"/>
                <a:cs typeface="Inconsolata"/>
                <a:sym typeface="Inconsolata"/>
              </a:rPr>
              <a:t>True</a:t>
            </a:r>
            <a:endParaRPr b="0" i="0" sz="1100" u="none" cap="none" strike="noStrike">
              <a:solidFill>
                <a:srgbClr val="000000"/>
              </a:solidFill>
              <a:latin typeface="Inconsolata"/>
              <a:ea typeface="Inconsolata"/>
              <a:cs typeface="Inconsolata"/>
              <a:sym typeface="Inconsolata"/>
            </a:endParaRPr>
          </a:p>
        </p:txBody>
      </p:sp>
      <p:sp>
        <p:nvSpPr>
          <p:cNvPr id="1383" name="Google Shape;1383;p96"/>
          <p:cNvSpPr/>
          <p:nvPr/>
        </p:nvSpPr>
        <p:spPr>
          <a:xfrm rot="-5400000">
            <a:off x="3760352" y="1587671"/>
            <a:ext cx="400630" cy="3991988"/>
          </a:xfrm>
          <a:prstGeom prst="downArrow">
            <a:avLst>
              <a:gd fmla="val 60220" name="adj1"/>
              <a:gd fmla="val 50000" name="adj2"/>
            </a:avLst>
          </a:prstGeom>
          <a:solidFill>
            <a:srgbClr val="FFC000">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384" name="Google Shape;1384;p96"/>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385" name="Google Shape;1385;p96"/>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Arial"/>
                <a:ea typeface="Arial"/>
                <a:cs typeface="Arial"/>
                <a:sym typeface="Arial"/>
              </a:rPr>
              <a:t>Determine </a:t>
            </a:r>
            <a:r>
              <a:rPr b="1" i="0" lang="en" sz="2100" u="none" cap="none" strike="noStrike">
                <a:solidFill>
                  <a:schemeClr val="lt1"/>
                </a:solidFill>
                <a:latin typeface="Inconsolata"/>
                <a:ea typeface="Inconsolata"/>
                <a:cs typeface="Inconsolata"/>
                <a:sym typeface="Inconsolata"/>
              </a:rPr>
              <a:t>D2</a:t>
            </a:r>
            <a:r>
              <a:rPr b="0" i="0" lang="en" sz="1500" u="none" cap="none" strike="noStrike">
                <a:solidFill>
                  <a:schemeClr val="lt1"/>
                </a:solidFill>
                <a:latin typeface="Arial"/>
                <a:ea typeface="Arial"/>
                <a:cs typeface="Arial"/>
                <a:sym typeface="Arial"/>
              </a:rPr>
              <a:t>’s Value</a:t>
            </a:r>
            <a:endParaRPr b="0" i="0" sz="1100" u="none" cap="none" strike="noStrike">
              <a:solidFill>
                <a:srgbClr val="000000"/>
              </a:solidFill>
              <a:latin typeface="Arial"/>
              <a:ea typeface="Arial"/>
              <a:cs typeface="Arial"/>
              <a:sym typeface="Arial"/>
            </a:endParaRPr>
          </a:p>
        </p:txBody>
      </p:sp>
      <p:sp>
        <p:nvSpPr>
          <p:cNvPr id="1386" name="Google Shape;1386;p96"/>
          <p:cNvSpPr txBox="1"/>
          <p:nvPr/>
        </p:nvSpPr>
        <p:spPr>
          <a:xfrm>
            <a:off x="2046692" y="2037608"/>
            <a:ext cx="3229562"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a:t>
            </a:r>
            <a:r>
              <a:rPr b="1" i="0" lang="en" sz="1800" u="none" cap="none" strike="noStrike">
                <a:solidFill>
                  <a:schemeClr val="dk1"/>
                </a:solidFill>
                <a:latin typeface="Inconsolata"/>
                <a:ea typeface="Inconsolata"/>
                <a:cs typeface="Inconsolata"/>
                <a:sym typeface="Inconsolata"/>
              </a:rPr>
              <a:t>D2 </a:t>
            </a:r>
            <a:r>
              <a:rPr b="0" i="0" lang="en" sz="1800" u="none" cap="none" strike="noStrike">
                <a:solidFill>
                  <a:schemeClr val="dk1"/>
                </a:solidFill>
                <a:latin typeface="Inconsolata"/>
                <a:ea typeface="Inconsolata"/>
                <a:cs typeface="Inconsolata"/>
                <a:sym typeface="Inconsolata"/>
              </a:rPr>
              <a:t>&gt; 5</a:t>
            </a:r>
            <a:endParaRPr b="0" i="0" sz="1100" u="none" cap="none" strike="noStrike">
              <a:solidFill>
                <a:srgbClr val="000000"/>
              </a:solidFill>
              <a:latin typeface="Inconsolata"/>
              <a:ea typeface="Inconsolata"/>
              <a:cs typeface="Inconsolata"/>
              <a:sym typeface="Inconsolata"/>
            </a:endParaRPr>
          </a:p>
        </p:txBody>
      </p:sp>
      <p:sp>
        <p:nvSpPr>
          <p:cNvPr id="1387" name="Google Shape;1387;p96"/>
          <p:cNvSpPr txBox="1"/>
          <p:nvPr/>
        </p:nvSpPr>
        <p:spPr>
          <a:xfrm>
            <a:off x="2046692" y="3169668"/>
            <a:ext cx="3690886"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a:t>
            </a:r>
            <a:r>
              <a:rPr b="1" i="0" lang="en" sz="1800" u="none" cap="none" strike="noStrike">
                <a:solidFill>
                  <a:schemeClr val="dk1"/>
                </a:solidFill>
                <a:latin typeface="Inconsolata"/>
                <a:ea typeface="Inconsolata"/>
                <a:cs typeface="Inconsolata"/>
                <a:sym typeface="Inconsolata"/>
              </a:rPr>
              <a:t>D2 </a:t>
            </a:r>
            <a:r>
              <a:rPr b="0" i="0" lang="en" sz="1800" u="none" cap="none" strike="noStrike">
                <a:solidFill>
                  <a:schemeClr val="dk1"/>
                </a:solidFill>
                <a:latin typeface="Inconsolata"/>
                <a:ea typeface="Inconsolata"/>
                <a:cs typeface="Inconsolata"/>
                <a:sym typeface="Inconsolata"/>
              </a:rPr>
              <a:t>&lt;=5</a:t>
            </a:r>
            <a:endParaRPr b="0" i="0" sz="1100" u="none" cap="none" strike="noStrike">
              <a:solidFill>
                <a:srgbClr val="000000"/>
              </a:solidFill>
              <a:latin typeface="Inconsolata"/>
              <a:ea typeface="Inconsolata"/>
              <a:cs typeface="Inconsolata"/>
              <a:sym typeface="Inconsolata"/>
            </a:endParaRPr>
          </a:p>
        </p:txBody>
      </p:sp>
      <p:sp>
        <p:nvSpPr>
          <p:cNvPr id="1388" name="Google Shape;1388;p96"/>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Arial"/>
                <a:ea typeface="Arial"/>
                <a:cs typeface="Arial"/>
                <a:sym typeface="Arial"/>
              </a:rPr>
              <a:t>Set Cell to </a:t>
            </a:r>
            <a:r>
              <a:rPr b="1" i="0" lang="en" sz="1800" u="none" cap="none" strike="noStrike">
                <a:solidFill>
                  <a:schemeClr val="lt1"/>
                </a:solidFill>
                <a:latin typeface="Inconsolata"/>
                <a:ea typeface="Inconsolata"/>
                <a:cs typeface="Inconsolata"/>
                <a:sym typeface="Inconsolata"/>
              </a:rPr>
              <a:t>False</a:t>
            </a:r>
            <a:endParaRPr b="0" i="0" sz="1100" u="none" cap="none" strike="noStrike">
              <a:solidFill>
                <a:srgbClr val="000000"/>
              </a:solidFill>
              <a:latin typeface="Inconsolata"/>
              <a:ea typeface="Inconsolata"/>
              <a:cs typeface="Inconsolata"/>
              <a:sym typeface="Inconsolata"/>
            </a:endParaRPr>
          </a:p>
        </p:txBody>
      </p:sp>
      <p:sp>
        <p:nvSpPr>
          <p:cNvPr id="1389" name="Google Shape;1389;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Conditionals: If This, Then That</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390" name="Google Shape;1390;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3000"/>
              <a:buNone/>
            </a:pPr>
            <a:r>
              <a:rPr lang="en" sz="3000">
                <a:latin typeface="Inconsolata"/>
                <a:ea typeface="Inconsolata"/>
                <a:cs typeface="Inconsolata"/>
                <a:sym typeface="Inconsolata"/>
              </a:rPr>
              <a:t>=IF(D2&gt;5,TRUE,FALSE)</a:t>
            </a:r>
            <a:endParaRPr sz="3000">
              <a:latin typeface="Inconsolata"/>
              <a:ea typeface="Inconsolata"/>
              <a:cs typeface="Inconsolata"/>
              <a:sym typeface="Inconsolata"/>
            </a:endParaRPr>
          </a:p>
        </p:txBody>
      </p:sp>
      <p:sp>
        <p:nvSpPr>
          <p:cNvPr id="1391" name="Google Shape;1391;p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92" name="Google Shape;1392;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6" name="Shape 1396"/>
        <p:cNvGrpSpPr/>
        <p:nvPr/>
      </p:nvGrpSpPr>
      <p:grpSpPr>
        <a:xfrm>
          <a:off x="0" y="0"/>
          <a:ext cx="0" cy="0"/>
          <a:chOff x="0" y="0"/>
          <a:chExt cx="0" cy="0"/>
        </a:xfrm>
      </p:grpSpPr>
      <p:sp>
        <p:nvSpPr>
          <p:cNvPr id="1397" name="Google Shape;1397;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98" name="Google Shape;1398;p9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399" name="Google Shape;1399;p97"/>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400" name="Google Shape;1400;p97"/>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b="0" i="0" sz="6000" u="none" cap="none" strike="noStrike">
              <a:solidFill>
                <a:srgbClr val="000000"/>
              </a:solidFill>
              <a:latin typeface="Arial"/>
              <a:ea typeface="Arial"/>
              <a:cs typeface="Arial"/>
              <a:sym typeface="Arial"/>
            </a:endParaRPr>
          </a:p>
        </p:txBody>
      </p:sp>
      <p:sp>
        <p:nvSpPr>
          <p:cNvPr id="1401" name="Google Shape;1401;p97"/>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97"/>
          <p:cNvSpPr txBox="1"/>
          <p:nvPr/>
        </p:nvSpPr>
        <p:spPr>
          <a:xfrm>
            <a:off x="1863650" y="1873225"/>
            <a:ext cx="6869400" cy="23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FFFFFF"/>
                </a:solidFill>
                <a:latin typeface="Roboto Light"/>
                <a:ea typeface="Roboto Light"/>
                <a:cs typeface="Roboto Light"/>
                <a:sym typeface="Roboto Light"/>
              </a:rPr>
              <a:t>But what if we want to </a:t>
            </a:r>
            <a:r>
              <a:rPr b="1" i="0" lang="en" sz="4800" u="none" cap="none" strike="noStrike">
                <a:solidFill>
                  <a:srgbClr val="FF00FF"/>
                </a:solidFill>
                <a:latin typeface="Roboto"/>
                <a:ea typeface="Roboto"/>
                <a:cs typeface="Roboto"/>
                <a:sym typeface="Roboto"/>
              </a:rPr>
              <a:t>combine </a:t>
            </a:r>
            <a:r>
              <a:rPr b="0" i="0" lang="en" sz="4800" u="none" cap="none" strike="noStrike">
                <a:solidFill>
                  <a:srgbClr val="FFFFFF"/>
                </a:solidFill>
                <a:latin typeface="Roboto Light"/>
                <a:ea typeface="Roboto Light"/>
                <a:cs typeface="Roboto Light"/>
                <a:sym typeface="Roboto Light"/>
              </a:rPr>
              <a:t>conditions?</a:t>
            </a:r>
            <a:endParaRPr b="0" i="0" sz="48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6" name="Shape 1406"/>
        <p:cNvGrpSpPr/>
        <p:nvPr/>
      </p:nvGrpSpPr>
      <p:grpSpPr>
        <a:xfrm>
          <a:off x="0" y="0"/>
          <a:ext cx="0" cy="0"/>
          <a:chOff x="0" y="0"/>
          <a:chExt cx="0" cy="0"/>
        </a:xfrm>
      </p:grpSpPr>
      <p:pic>
        <p:nvPicPr>
          <p:cNvPr id="1407" name="Google Shape;1407;p98"/>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408" name="Google Shape;1408;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09" name="Google Shape;1409;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10" name="Google Shape;1410;p98"/>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rgbClr val="FFFFFF"/>
                </a:solidFill>
                <a:latin typeface="Courier"/>
                <a:ea typeface="Courier"/>
                <a:cs typeface="Courier"/>
                <a:sym typeface="Courier"/>
              </a:rPr>
              <a:t>A</a:t>
            </a:r>
            <a:endParaRPr b="0" i="0" sz="6000" u="none" cap="none" strike="noStrike">
              <a:solidFill>
                <a:srgbClr val="FFFFFF"/>
              </a:solidFill>
              <a:latin typeface="Arial"/>
              <a:ea typeface="Arial"/>
              <a:cs typeface="Arial"/>
              <a:sym typeface="Arial"/>
            </a:endParaRPr>
          </a:p>
        </p:txBody>
      </p:sp>
      <p:sp>
        <p:nvSpPr>
          <p:cNvPr id="1411" name="Google Shape;1411;p98"/>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98"/>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chemeClr val="dk1"/>
                </a:solidFill>
                <a:latin typeface="Inconsolata"/>
                <a:ea typeface="Inconsolata"/>
                <a:cs typeface="Inconsolata"/>
                <a:sym typeface="Inconsolata"/>
              </a:rPr>
              <a:t>AND, NOT, OR </a:t>
            </a:r>
            <a:endParaRPr b="0" i="0" sz="48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Ooh…Coding! (Sort Of)</a:t>
            </a:r>
            <a:endParaRPr/>
          </a:p>
        </p:txBody>
      </p:sp>
      <p:sp>
        <p:nvSpPr>
          <p:cNvPr id="1418" name="Google Shape;1418;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19" name="Google Shape;1419;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420" name="Google Shape;1420;p99"/>
          <p:cNvGraphicFramePr/>
          <p:nvPr/>
        </p:nvGraphicFramePr>
        <p:xfrm>
          <a:off x="374075" y="2439338"/>
          <a:ext cx="3000000" cy="3000000"/>
        </p:xfrm>
        <a:graphic>
          <a:graphicData uri="http://schemas.openxmlformats.org/drawingml/2006/table">
            <a:tbl>
              <a:tblPr>
                <a:noFill/>
                <a:tableStyleId>{0F13320B-0B3C-491C-B00D-7E62B68E1D02}</a:tableStyleId>
              </a:tblPr>
              <a:tblGrid>
                <a:gridCol w="1180000"/>
                <a:gridCol w="2227750"/>
                <a:gridCol w="3381350"/>
                <a:gridCol w="1444600"/>
              </a:tblGrid>
              <a:tr h="1184250">
                <a:tc gridSpan="4">
                  <a:txBody>
                    <a:bodyPr/>
                    <a:lstStyle/>
                    <a:p>
                      <a:pPr indent="0" lvl="0" marL="0" marR="0" rtl="0" algn="ctr">
                        <a:lnSpc>
                          <a:spcPct val="100000"/>
                        </a:lnSpc>
                        <a:spcBef>
                          <a:spcPts val="0"/>
                        </a:spcBef>
                        <a:spcAft>
                          <a:spcPts val="0"/>
                        </a:spcAft>
                        <a:buClr>
                          <a:srgbClr val="000000"/>
                        </a:buClr>
                        <a:buSzPts val="3600"/>
                        <a:buFont typeface="Arial"/>
                        <a:buNone/>
                      </a:pPr>
                      <a:r>
                        <a:rPr lang="en" sz="3600" u="none" cap="none" strike="noStrike">
                          <a:solidFill>
                            <a:srgbClr val="F3F3F3"/>
                          </a:solidFill>
                          <a:latin typeface="Inconsolata"/>
                          <a:ea typeface="Inconsolata"/>
                          <a:cs typeface="Inconsolata"/>
                          <a:sym typeface="Inconsolata"/>
                        </a:rPr>
                        <a:t>=IF(</a:t>
                      </a:r>
                      <a:r>
                        <a:rPr lang="en" sz="3600" u="none" cap="none" strike="noStrike">
                          <a:solidFill>
                            <a:srgbClr val="FFFF00"/>
                          </a:solidFill>
                          <a:latin typeface="Inconsolata"/>
                          <a:ea typeface="Inconsolata"/>
                          <a:cs typeface="Inconsolata"/>
                          <a:sym typeface="Inconsolata"/>
                        </a:rPr>
                        <a:t>AND</a:t>
                      </a:r>
                      <a:r>
                        <a:rPr lang="en" sz="3600" u="none" cap="none" strike="noStrike">
                          <a:solidFill>
                            <a:srgbClr val="F3F3F3"/>
                          </a:solidFill>
                          <a:latin typeface="Inconsolata"/>
                          <a:ea typeface="Inconsolata"/>
                          <a:cs typeface="Inconsolata"/>
                          <a:sym typeface="Inconsolata"/>
                        </a:rPr>
                        <a:t>(D2&gt;5, D2&lt;10),TRUE,FALSE)</a:t>
                      </a:r>
                      <a:endParaRPr i="1" sz="3600" u="none" cap="none" strike="noStrike">
                        <a:solidFill>
                          <a:srgbClr val="F3F3F3"/>
                        </a:solidFill>
                        <a:latin typeface="Inconsolata"/>
                        <a:ea typeface="Inconsolata"/>
                        <a:cs typeface="Inconsolata"/>
                        <a:sym typeface="Inconsolata"/>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00000"/>
                    </a:solidFill>
                  </a:tcPr>
                </a:tc>
                <a:tc hMerge="1"/>
                <a:tc hMerge="1"/>
                <a:tc hMerge="1"/>
              </a:tr>
              <a:tr h="526175">
                <a:tc>
                  <a:txBody>
                    <a:bodyPr/>
                    <a:lstStyle/>
                    <a:p>
                      <a:pPr indent="0" lvl="0" marL="0" marR="0" rtl="0" algn="ctr">
                        <a:lnSpc>
                          <a:spcPct val="100000"/>
                        </a:lnSpc>
                        <a:spcBef>
                          <a:spcPts val="0"/>
                        </a:spcBef>
                        <a:spcAft>
                          <a:spcPts val="0"/>
                        </a:spcAft>
                        <a:buClr>
                          <a:srgbClr val="000000"/>
                        </a:buClr>
                        <a:buSzPts val="1800"/>
                        <a:buFont typeface="Arial"/>
                        <a:buNone/>
                      </a:pPr>
                      <a:r>
                        <a:t/>
                      </a:r>
                      <a:endParaRPr i="1" sz="1800" u="none" cap="none" strike="noStrike">
                        <a:solidFill>
                          <a:srgbClr val="00FFFF"/>
                        </a:solidFill>
                        <a:latin typeface="Roboto"/>
                        <a:ea typeface="Roboto"/>
                        <a:cs typeface="Roboto"/>
                        <a:sym typeface="Roboto"/>
                      </a:endParaRPr>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0" marB="0" marR="91425" marL="9142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bl>
          </a:graphicData>
        </a:graphic>
      </p:graphicFrame>
      <p:grpSp>
        <p:nvGrpSpPr>
          <p:cNvPr id="1421" name="Google Shape;1421;p99"/>
          <p:cNvGrpSpPr/>
          <p:nvPr/>
        </p:nvGrpSpPr>
        <p:grpSpPr>
          <a:xfrm>
            <a:off x="374086" y="658797"/>
            <a:ext cx="969876" cy="1032343"/>
            <a:chOff x="374077" y="658776"/>
            <a:chExt cx="1268973" cy="1350704"/>
          </a:xfrm>
        </p:grpSpPr>
        <p:pic>
          <p:nvPicPr>
            <p:cNvPr id="1422" name="Google Shape;1422;p99"/>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423" name="Google Shape;1423;p99"/>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424" name="Google Shape;1424;p99"/>
          <p:cNvSpPr txBox="1"/>
          <p:nvPr/>
        </p:nvSpPr>
        <p:spPr>
          <a:xfrm>
            <a:off x="1384325" y="811327"/>
            <a:ext cx="34713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But what if we want </a:t>
            </a:r>
            <a:br>
              <a:rPr b="0" i="0" lang="en" sz="1800" u="none" cap="none" strike="noStrike">
                <a:solidFill>
                  <a:schemeClr val="dk1"/>
                </a:solidFill>
                <a:latin typeface="Roboto"/>
                <a:ea typeface="Roboto"/>
                <a:cs typeface="Roboto"/>
                <a:sym typeface="Roboto"/>
              </a:rPr>
            </a:br>
            <a:r>
              <a:rPr b="0" i="0" lang="en" sz="1800" u="none" cap="none" strike="noStrike">
                <a:solidFill>
                  <a:schemeClr val="dk1"/>
                </a:solidFill>
                <a:latin typeface="Roboto"/>
                <a:ea typeface="Roboto"/>
                <a:cs typeface="Roboto"/>
                <a:sym typeface="Roboto"/>
              </a:rPr>
              <a:t>to </a:t>
            </a:r>
            <a:r>
              <a:rPr b="1" i="0" lang="en" sz="1800" u="none" cap="none" strike="noStrike">
                <a:solidFill>
                  <a:srgbClr val="FF00FF"/>
                </a:solidFill>
                <a:latin typeface="Roboto"/>
                <a:ea typeface="Roboto"/>
                <a:cs typeface="Roboto"/>
                <a:sym typeface="Roboto"/>
              </a:rPr>
              <a:t>combine</a:t>
            </a:r>
            <a:r>
              <a:rPr b="1" i="0" lang="en" sz="1800" u="none" cap="none" strike="noStrike">
                <a:solidFill>
                  <a:schemeClr val="dk1"/>
                </a:solidFill>
                <a:latin typeface="Roboto"/>
                <a:ea typeface="Roboto"/>
                <a:cs typeface="Roboto"/>
                <a:sym typeface="Roboto"/>
              </a:rPr>
              <a:t> </a:t>
            </a:r>
            <a:r>
              <a:rPr b="0" i="0" lang="en" sz="1800" u="none" cap="none" strike="noStrike">
                <a:solidFill>
                  <a:schemeClr val="dk1"/>
                </a:solidFill>
                <a:latin typeface="Roboto"/>
                <a:ea typeface="Roboto"/>
                <a:cs typeface="Roboto"/>
                <a:sym typeface="Roboto"/>
              </a:rPr>
              <a:t>conditions?</a:t>
            </a:r>
            <a:endParaRPr b="0" i="0" sz="1800" u="none" cap="none" strike="noStrike">
              <a:solidFill>
                <a:srgbClr val="000000"/>
              </a:solidFill>
              <a:latin typeface="Roboto"/>
              <a:ea typeface="Roboto"/>
              <a:cs typeface="Roboto"/>
              <a:sym typeface="Roboto"/>
            </a:endParaRPr>
          </a:p>
        </p:txBody>
      </p:sp>
      <p:grpSp>
        <p:nvGrpSpPr>
          <p:cNvPr id="1425" name="Google Shape;1425;p99"/>
          <p:cNvGrpSpPr/>
          <p:nvPr/>
        </p:nvGrpSpPr>
        <p:grpSpPr>
          <a:xfrm>
            <a:off x="4741332" y="579096"/>
            <a:ext cx="1051008" cy="1093390"/>
            <a:chOff x="5390225" y="663425"/>
            <a:chExt cx="1344000" cy="1398198"/>
          </a:xfrm>
        </p:grpSpPr>
        <p:pic>
          <p:nvPicPr>
            <p:cNvPr id="1426" name="Google Shape;1426;p99"/>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427" name="Google Shape;1427;p99"/>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rgbClr val="FFFFFF"/>
                  </a:solidFill>
                  <a:latin typeface="Courier"/>
                  <a:ea typeface="Courier"/>
                  <a:cs typeface="Courier"/>
                  <a:sym typeface="Courier"/>
                </a:rPr>
                <a:t>A</a:t>
              </a:r>
              <a:endParaRPr b="0" i="0" sz="4800" u="none" cap="none" strike="noStrike">
                <a:solidFill>
                  <a:srgbClr val="FFFFFF"/>
                </a:solidFill>
                <a:latin typeface="Arial"/>
                <a:ea typeface="Arial"/>
                <a:cs typeface="Arial"/>
                <a:sym typeface="Arial"/>
              </a:endParaRPr>
            </a:p>
          </p:txBody>
        </p:sp>
      </p:grpSp>
      <p:sp>
        <p:nvSpPr>
          <p:cNvPr id="1428" name="Google Shape;1428;p99"/>
          <p:cNvSpPr txBox="1"/>
          <p:nvPr/>
        </p:nvSpPr>
        <p:spPr>
          <a:xfrm>
            <a:off x="5792350" y="813825"/>
            <a:ext cx="31347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Inconsolata"/>
                <a:ea typeface="Inconsolata"/>
                <a:cs typeface="Inconsolata"/>
                <a:sym typeface="Inconsolata"/>
              </a:rPr>
              <a:t>AND, NOT, OR </a:t>
            </a:r>
            <a:endParaRPr b="0" i="0" sz="3000" u="none" cap="none" strike="noStrike">
              <a:solidFill>
                <a:srgbClr val="000000"/>
              </a:solidFill>
              <a:latin typeface="Inconsolata"/>
              <a:ea typeface="Inconsolata"/>
              <a:cs typeface="Inconsolata"/>
              <a:sym typeface="Inconsolat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2" name="Shape 1432"/>
        <p:cNvGrpSpPr/>
        <p:nvPr/>
      </p:nvGrpSpPr>
      <p:grpSpPr>
        <a:xfrm>
          <a:off x="0" y="0"/>
          <a:ext cx="0" cy="0"/>
          <a:chOff x="0" y="0"/>
          <a:chExt cx="0" cy="0"/>
        </a:xfrm>
      </p:grpSpPr>
      <p:pic>
        <p:nvPicPr>
          <p:cNvPr id="1433" name="Google Shape;1433;p100"/>
          <p:cNvPicPr preferRelativeResize="0"/>
          <p:nvPr/>
        </p:nvPicPr>
        <p:blipFill rotWithShape="1">
          <a:blip r:embed="rId3">
            <a:alphaModFix/>
          </a:blip>
          <a:srcRect b="0" l="0" r="0" t="0"/>
          <a:stretch/>
        </p:blipFill>
        <p:spPr>
          <a:xfrm rot="5400000">
            <a:off x="5863648" y="1464040"/>
            <a:ext cx="1510001" cy="1145930"/>
          </a:xfrm>
          <a:prstGeom prst="rect">
            <a:avLst/>
          </a:prstGeom>
          <a:noFill/>
          <a:ln>
            <a:noFill/>
          </a:ln>
        </p:spPr>
      </p:pic>
      <p:pic>
        <p:nvPicPr>
          <p:cNvPr id="1434" name="Google Shape;1434;p100"/>
          <p:cNvPicPr preferRelativeResize="0"/>
          <p:nvPr/>
        </p:nvPicPr>
        <p:blipFill rotWithShape="1">
          <a:blip r:embed="rId4">
            <a:alphaModFix/>
          </a:blip>
          <a:srcRect b="0" l="0" r="0" t="0"/>
          <a:stretch/>
        </p:blipFill>
        <p:spPr>
          <a:xfrm rot="5400000">
            <a:off x="152678" y="2261275"/>
            <a:ext cx="1959153" cy="1486787"/>
          </a:xfrm>
          <a:prstGeom prst="rect">
            <a:avLst/>
          </a:prstGeom>
          <a:noFill/>
          <a:ln>
            <a:noFill/>
          </a:ln>
        </p:spPr>
      </p:pic>
      <p:sp>
        <p:nvSpPr>
          <p:cNvPr id="1435" name="Google Shape;1435;p100"/>
          <p:cNvSpPr/>
          <p:nvPr/>
        </p:nvSpPr>
        <p:spPr>
          <a:xfrm rot="-5400000">
            <a:off x="3760352" y="487204"/>
            <a:ext cx="400630" cy="3991991"/>
          </a:xfrm>
          <a:prstGeom prst="downArrow">
            <a:avLst>
              <a:gd fmla="val 60220" name="adj1"/>
              <a:gd fmla="val 50000" name="adj2"/>
            </a:avLst>
          </a:prstGeom>
          <a:solidFill>
            <a:srgbClr val="B6D6FF">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436" name="Google Shape;1436;p100"/>
          <p:cNvSpPr txBox="1"/>
          <p:nvPr/>
        </p:nvSpPr>
        <p:spPr>
          <a:xfrm>
            <a:off x="6042349" y="2090965"/>
            <a:ext cx="909239" cy="5309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Set Cell to</a:t>
            </a:r>
            <a:r>
              <a:rPr b="1" i="0" lang="en" sz="1200" u="none" cap="none" strike="noStrike">
                <a:solidFill>
                  <a:schemeClr val="dk1"/>
                </a:solidFill>
                <a:latin typeface="Arial"/>
                <a:ea typeface="Arial"/>
                <a:cs typeface="Arial"/>
                <a:sym typeface="Arial"/>
              </a:rPr>
              <a:t> </a:t>
            </a:r>
            <a:r>
              <a:rPr b="1" i="0" lang="en" sz="1800" u="none" cap="none" strike="noStrike">
                <a:solidFill>
                  <a:schemeClr val="lt1"/>
                </a:solidFill>
                <a:latin typeface="Inconsolata"/>
                <a:ea typeface="Inconsolata"/>
                <a:cs typeface="Inconsolata"/>
                <a:sym typeface="Inconsolata"/>
              </a:rPr>
              <a:t>True</a:t>
            </a:r>
            <a:endParaRPr b="0" i="0" sz="1100" u="none" cap="none" strike="noStrike">
              <a:solidFill>
                <a:srgbClr val="000000"/>
              </a:solidFill>
              <a:latin typeface="Inconsolata"/>
              <a:ea typeface="Inconsolata"/>
              <a:cs typeface="Inconsolata"/>
              <a:sym typeface="Inconsolata"/>
            </a:endParaRPr>
          </a:p>
        </p:txBody>
      </p:sp>
      <p:sp>
        <p:nvSpPr>
          <p:cNvPr id="1437" name="Google Shape;1437;p100"/>
          <p:cNvSpPr/>
          <p:nvPr/>
        </p:nvSpPr>
        <p:spPr>
          <a:xfrm rot="-5400000">
            <a:off x="3760352" y="1587671"/>
            <a:ext cx="400630" cy="3991988"/>
          </a:xfrm>
          <a:prstGeom prst="downArrow">
            <a:avLst>
              <a:gd fmla="val 60220" name="adj1"/>
              <a:gd fmla="val 50000" name="adj2"/>
            </a:avLst>
          </a:prstGeom>
          <a:solidFill>
            <a:srgbClr val="FFC000">
              <a:alpha val="6627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pic>
        <p:nvPicPr>
          <p:cNvPr id="1438" name="Google Shape;1438;p100"/>
          <p:cNvPicPr preferRelativeResize="0"/>
          <p:nvPr/>
        </p:nvPicPr>
        <p:blipFill rotWithShape="1">
          <a:blip r:embed="rId5">
            <a:alphaModFix/>
          </a:blip>
          <a:srcRect b="0" l="0" r="0" t="0"/>
          <a:stretch/>
        </p:blipFill>
        <p:spPr>
          <a:xfrm rot="5400000">
            <a:off x="5863649" y="3480175"/>
            <a:ext cx="1510001" cy="1145930"/>
          </a:xfrm>
          <a:prstGeom prst="rect">
            <a:avLst/>
          </a:prstGeom>
          <a:noFill/>
          <a:ln>
            <a:noFill/>
          </a:ln>
        </p:spPr>
      </p:pic>
      <p:sp>
        <p:nvSpPr>
          <p:cNvPr id="1439" name="Google Shape;1439;p100"/>
          <p:cNvSpPr txBox="1"/>
          <p:nvPr/>
        </p:nvSpPr>
        <p:spPr>
          <a:xfrm>
            <a:off x="396308" y="2674291"/>
            <a:ext cx="1171235" cy="623248"/>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Roboto"/>
                <a:ea typeface="Roboto"/>
                <a:cs typeface="Roboto"/>
                <a:sym typeface="Roboto"/>
              </a:rPr>
              <a:t>Determine </a:t>
            </a:r>
            <a:r>
              <a:rPr b="1" i="0" lang="en" sz="2100" u="none" cap="none" strike="noStrike">
                <a:solidFill>
                  <a:schemeClr val="lt1"/>
                </a:solidFill>
                <a:latin typeface="Inconsolata"/>
                <a:ea typeface="Inconsolata"/>
                <a:cs typeface="Inconsolata"/>
                <a:sym typeface="Inconsolata"/>
              </a:rPr>
              <a:t>D2</a:t>
            </a:r>
            <a:r>
              <a:rPr b="0" i="0" lang="en" sz="1500" u="none" cap="none" strike="noStrike">
                <a:solidFill>
                  <a:schemeClr val="lt1"/>
                </a:solidFill>
                <a:latin typeface="Roboto"/>
                <a:ea typeface="Roboto"/>
                <a:cs typeface="Roboto"/>
                <a:sym typeface="Roboto"/>
              </a:rPr>
              <a:t>’s Value</a:t>
            </a:r>
            <a:endParaRPr b="0" i="0" sz="1100" u="none" cap="none" strike="noStrike">
              <a:solidFill>
                <a:srgbClr val="000000"/>
              </a:solidFill>
              <a:latin typeface="Roboto"/>
              <a:ea typeface="Roboto"/>
              <a:cs typeface="Roboto"/>
              <a:sym typeface="Roboto"/>
            </a:endParaRPr>
          </a:p>
        </p:txBody>
      </p:sp>
      <p:sp>
        <p:nvSpPr>
          <p:cNvPr id="1440" name="Google Shape;1440;p100"/>
          <p:cNvSpPr txBox="1"/>
          <p:nvPr/>
        </p:nvSpPr>
        <p:spPr>
          <a:xfrm>
            <a:off x="6036250" y="3381111"/>
            <a:ext cx="909239" cy="530915"/>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Roboto"/>
                <a:ea typeface="Roboto"/>
                <a:cs typeface="Roboto"/>
                <a:sym typeface="Roboto"/>
              </a:rPr>
              <a:t>Set Cell to</a:t>
            </a:r>
            <a:r>
              <a:rPr b="1" i="0" lang="en" sz="1200" u="none" cap="none" strike="noStrike">
                <a:solidFill>
                  <a:schemeClr val="dk1"/>
                </a:solidFill>
                <a:latin typeface="Arial"/>
                <a:ea typeface="Arial"/>
                <a:cs typeface="Arial"/>
                <a:sym typeface="Arial"/>
              </a:rPr>
              <a:t> </a:t>
            </a:r>
            <a:r>
              <a:rPr b="1" i="0" lang="en" sz="1800" u="none" cap="none" strike="noStrike">
                <a:solidFill>
                  <a:schemeClr val="lt1"/>
                </a:solidFill>
                <a:latin typeface="Inconsolata"/>
                <a:ea typeface="Inconsolata"/>
                <a:cs typeface="Inconsolata"/>
                <a:sym typeface="Inconsolata"/>
              </a:rPr>
              <a:t>False</a:t>
            </a:r>
            <a:endParaRPr b="0" i="0" sz="1100" u="none" cap="none" strike="noStrike">
              <a:solidFill>
                <a:srgbClr val="000000"/>
              </a:solidFill>
              <a:latin typeface="Inconsolata"/>
              <a:ea typeface="Inconsolata"/>
              <a:cs typeface="Inconsolata"/>
              <a:sym typeface="Inconsolata"/>
            </a:endParaRPr>
          </a:p>
        </p:txBody>
      </p:sp>
      <p:sp>
        <p:nvSpPr>
          <p:cNvPr id="1441" name="Google Shape;1441;p100"/>
          <p:cNvSpPr txBox="1"/>
          <p:nvPr/>
        </p:nvSpPr>
        <p:spPr>
          <a:xfrm>
            <a:off x="2043358" y="2045712"/>
            <a:ext cx="3229562"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a:t>
            </a:r>
            <a:r>
              <a:rPr b="1" i="0" lang="en" sz="1800" u="none" cap="none" strike="noStrike">
                <a:solidFill>
                  <a:schemeClr val="dk1"/>
                </a:solidFill>
                <a:latin typeface="Inconsolata"/>
                <a:ea typeface="Inconsolata"/>
                <a:cs typeface="Inconsolata"/>
                <a:sym typeface="Inconsolata"/>
              </a:rPr>
              <a:t>D2</a:t>
            </a:r>
            <a:r>
              <a:rPr b="0" i="0" lang="en" sz="1800" u="none" cap="none" strike="noStrike">
                <a:solidFill>
                  <a:schemeClr val="dk1"/>
                </a:solidFill>
                <a:latin typeface="Inconsolata"/>
                <a:ea typeface="Inconsolata"/>
                <a:cs typeface="Inconsolata"/>
                <a:sym typeface="Inconsolata"/>
              </a:rPr>
              <a:t> &gt; 5 AND D2 &lt; 10</a:t>
            </a:r>
            <a:endParaRPr b="0" i="0" sz="1100" u="none" cap="none" strike="noStrike">
              <a:solidFill>
                <a:srgbClr val="000000"/>
              </a:solidFill>
              <a:latin typeface="Inconsolata"/>
              <a:ea typeface="Inconsolata"/>
              <a:cs typeface="Inconsolata"/>
              <a:sym typeface="Inconsolata"/>
            </a:endParaRPr>
          </a:p>
        </p:txBody>
      </p:sp>
      <p:sp>
        <p:nvSpPr>
          <p:cNvPr id="1442" name="Google Shape;1442;p100"/>
          <p:cNvSpPr txBox="1"/>
          <p:nvPr/>
        </p:nvSpPr>
        <p:spPr>
          <a:xfrm>
            <a:off x="2043358" y="3091795"/>
            <a:ext cx="3690886" cy="346249"/>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If </a:t>
            </a:r>
            <a:r>
              <a:rPr b="1" i="0" lang="en" sz="1800" u="none" cap="none" strike="noStrike">
                <a:solidFill>
                  <a:schemeClr val="dk1"/>
                </a:solidFill>
                <a:latin typeface="Inconsolata"/>
                <a:ea typeface="Inconsolata"/>
                <a:cs typeface="Inconsolata"/>
                <a:sym typeface="Inconsolata"/>
              </a:rPr>
              <a:t>D2</a:t>
            </a:r>
            <a:r>
              <a:rPr b="0" i="0" lang="en" sz="1800" u="none" cap="none" strike="noStrike">
                <a:solidFill>
                  <a:schemeClr val="dk1"/>
                </a:solidFill>
                <a:latin typeface="Inconsolata"/>
                <a:ea typeface="Inconsolata"/>
                <a:cs typeface="Inconsolata"/>
                <a:sym typeface="Inconsolata"/>
              </a:rPr>
              <a:t> &lt;=5 OR D2 &gt;= 10 </a:t>
            </a:r>
            <a:endParaRPr b="0" i="0" sz="1100" u="none" cap="none" strike="noStrike">
              <a:solidFill>
                <a:srgbClr val="000000"/>
              </a:solidFill>
              <a:latin typeface="Inconsolata"/>
              <a:ea typeface="Inconsolata"/>
              <a:cs typeface="Inconsolata"/>
              <a:sym typeface="Inconsolata"/>
            </a:endParaRPr>
          </a:p>
        </p:txBody>
      </p:sp>
      <p:sp>
        <p:nvSpPr>
          <p:cNvPr id="1443" name="Google Shape;144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Conditionals: If This, Then That</a:t>
            </a:r>
            <a:endParaRPr/>
          </a:p>
        </p:txBody>
      </p:sp>
      <p:sp>
        <p:nvSpPr>
          <p:cNvPr id="1444" name="Google Shape;144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Nesting conditionals can quickly become a very convoluted (but necessary) </a:t>
            </a:r>
            <a:endParaRPr/>
          </a:p>
          <a:p>
            <a:pPr indent="0" lvl="0" marL="0" rtl="0" algn="l">
              <a:lnSpc>
                <a:spcPct val="100000"/>
              </a:lnSpc>
              <a:spcBef>
                <a:spcPts val="0"/>
              </a:spcBef>
              <a:spcAft>
                <a:spcPts val="0"/>
              </a:spcAft>
              <a:buClr>
                <a:schemeClr val="dk1"/>
              </a:buClr>
              <a:buSzPts val="1100"/>
              <a:buFont typeface="Arial"/>
              <a:buNone/>
            </a:pPr>
            <a:r>
              <a:rPr lang="en"/>
              <a:t>part of your data prep.</a:t>
            </a:r>
            <a:endParaRPr/>
          </a:p>
          <a:p>
            <a:pPr indent="0" lvl="0" marL="0" rtl="0" algn="l">
              <a:lnSpc>
                <a:spcPct val="100000"/>
              </a:lnSpc>
              <a:spcBef>
                <a:spcPts val="0"/>
              </a:spcBef>
              <a:spcAft>
                <a:spcPts val="0"/>
              </a:spcAft>
              <a:buSzPts val="1800"/>
              <a:buNone/>
            </a:pPr>
            <a:r>
              <a:t/>
            </a:r>
            <a:endParaRPr/>
          </a:p>
        </p:txBody>
      </p:sp>
      <p:sp>
        <p:nvSpPr>
          <p:cNvPr id="1445" name="Google Shape;1445;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46" name="Google Shape;1446;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Google Shape;1451;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52" name="Google Shape;1452;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53" name="Google Shape;1453;p10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Color Counter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7" name="Shape 1457"/>
        <p:cNvGrpSpPr/>
        <p:nvPr/>
      </p:nvGrpSpPr>
      <p:grpSpPr>
        <a:xfrm>
          <a:off x="0" y="0"/>
          <a:ext cx="0" cy="0"/>
          <a:chOff x="0" y="0"/>
          <a:chExt cx="0" cy="0"/>
        </a:xfrm>
      </p:grpSpPr>
      <p:sp>
        <p:nvSpPr>
          <p:cNvPr id="1458" name="Google Shape;1458;p10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Activity: </a:t>
            </a:r>
            <a:r>
              <a:rPr lang="en" sz="3000">
                <a:latin typeface="Roboto Light"/>
                <a:ea typeface="Roboto Light"/>
                <a:cs typeface="Roboto Light"/>
                <a:sym typeface="Roboto Light"/>
              </a:rPr>
              <a:t>Gradebook </a:t>
            </a:r>
            <a:endParaRPr sz="3000">
              <a:latin typeface="Roboto Light"/>
              <a:ea typeface="Roboto Light"/>
              <a:cs typeface="Roboto Light"/>
              <a:sym typeface="Roboto Light"/>
            </a:endParaRPr>
          </a:p>
          <a:p>
            <a:pPr indent="0" lvl="0" marL="0" rtl="0" algn="l">
              <a:lnSpc>
                <a:spcPct val="100000"/>
              </a:lnSpc>
              <a:spcBef>
                <a:spcPts val="800"/>
              </a:spcBef>
              <a:spcAft>
                <a:spcPts val="800"/>
              </a:spcAft>
              <a:buSzPts val="2400"/>
              <a:buNone/>
            </a:pPr>
            <a:r>
              <a:rPr lang="en">
                <a:latin typeface="Roboto Light"/>
                <a:ea typeface="Roboto Light"/>
                <a:cs typeface="Roboto Light"/>
                <a:sym typeface="Roboto Light"/>
              </a:rPr>
              <a:t>Create a formula that calculates the final grade for a student based on their previous exams and papers.</a:t>
            </a:r>
            <a:endParaRPr>
              <a:latin typeface="Roboto Light"/>
              <a:ea typeface="Roboto Light"/>
              <a:cs typeface="Roboto Light"/>
              <a:sym typeface="Roboto Light"/>
            </a:endParaRPr>
          </a:p>
        </p:txBody>
      </p:sp>
      <p:sp>
        <p:nvSpPr>
          <p:cNvPr id="1459" name="Google Shape;1459;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60" name="Google Shape;1460;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61" name="Google Shape;1461;p10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15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p10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15 minutes</a:t>
            </a:r>
            <a:endParaRPr/>
          </a:p>
        </p:txBody>
      </p:sp>
      <p:sp>
        <p:nvSpPr>
          <p:cNvPr id="1467" name="Google Shape;1467;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68" name="Google Shape;1468;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Activity: </a:t>
            </a:r>
            <a:r>
              <a:rPr lang="en">
                <a:latin typeface="Roboto Light"/>
                <a:ea typeface="Roboto Light"/>
                <a:cs typeface="Roboto Light"/>
                <a:sym typeface="Roboto Light"/>
              </a:rPr>
              <a:t>Gradebook </a:t>
            </a:r>
            <a:endParaRPr>
              <a:latin typeface="Roboto Light"/>
              <a:ea typeface="Roboto Light"/>
              <a:cs typeface="Roboto Light"/>
              <a:sym typeface="Roboto Light"/>
            </a:endParaRPr>
          </a:p>
        </p:txBody>
      </p:sp>
      <p:sp>
        <p:nvSpPr>
          <p:cNvPr id="1469" name="Google Shape;1469;p103"/>
          <p:cNvSpPr txBox="1"/>
          <p:nvPr>
            <p:ph idx="2" type="body"/>
          </p:nvPr>
        </p:nvSpPr>
        <p:spPr>
          <a:xfrm>
            <a:off x="175" y="862775"/>
            <a:ext cx="9144000" cy="36207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rPr b="1" lang="en"/>
              <a:t>When making this calculation:</a:t>
            </a:r>
            <a:endParaRPr b="1"/>
          </a:p>
          <a:p>
            <a:pPr indent="-180340" lvl="0" marL="320040" rtl="0" algn="l">
              <a:lnSpc>
                <a:spcPct val="100000"/>
              </a:lnSpc>
              <a:spcBef>
                <a:spcPts val="400"/>
              </a:spcBef>
              <a:spcAft>
                <a:spcPts val="0"/>
              </a:spcAft>
              <a:buSzPts val="1400"/>
              <a:buChar char="●"/>
            </a:pPr>
            <a:r>
              <a:rPr lang="en"/>
              <a:t>Consider every paper and exam to be equal in weight; each should comprise one-fourth of the overall grade.</a:t>
            </a:r>
            <a:endParaRPr/>
          </a:p>
          <a:p>
            <a:pPr indent="-180340" lvl="0" marL="320040" rtl="0" algn="l">
              <a:lnSpc>
                <a:spcPct val="100000"/>
              </a:lnSpc>
              <a:spcBef>
                <a:spcPts val="400"/>
              </a:spcBef>
              <a:spcAft>
                <a:spcPts val="0"/>
              </a:spcAft>
              <a:buSzPts val="1400"/>
              <a:buChar char="●"/>
            </a:pPr>
            <a:r>
              <a:rPr lang="en"/>
              <a:t>Round the result to the nearest integer. </a:t>
            </a:r>
            <a:endParaRPr/>
          </a:p>
          <a:p>
            <a:pPr indent="-180340" lvl="0" marL="320040" rtl="0" algn="l">
              <a:lnSpc>
                <a:spcPct val="100000"/>
              </a:lnSpc>
              <a:spcBef>
                <a:spcPts val="400"/>
              </a:spcBef>
              <a:spcAft>
                <a:spcPts val="0"/>
              </a:spcAft>
              <a:buSzPts val="1400"/>
              <a:buChar char="●"/>
            </a:pPr>
            <a:r>
              <a:rPr lang="en"/>
              <a:t>Using conditionals, create a formula that returns </a:t>
            </a:r>
            <a:r>
              <a:rPr lang="en">
                <a:solidFill>
                  <a:srgbClr val="FFFFFF"/>
                </a:solidFill>
                <a:highlight>
                  <a:srgbClr val="000000"/>
                </a:highlight>
                <a:latin typeface="Inconsolata"/>
                <a:ea typeface="Inconsolata"/>
                <a:cs typeface="Inconsolata"/>
                <a:sym typeface="Inconsolata"/>
              </a:rPr>
              <a:t>PASS</a:t>
            </a:r>
            <a:r>
              <a:rPr lang="en"/>
              <a:t> if a student’s final grade is greater than or equal to 60. If a student’s final grade is below 60, the formula should return </a:t>
            </a:r>
            <a:r>
              <a:rPr lang="en">
                <a:solidFill>
                  <a:srgbClr val="FFFFFF"/>
                </a:solidFill>
                <a:highlight>
                  <a:srgbClr val="000000"/>
                </a:highlight>
                <a:latin typeface="Inconsolata"/>
                <a:ea typeface="Inconsolata"/>
                <a:cs typeface="Inconsolata"/>
                <a:sym typeface="Inconsolata"/>
              </a:rPr>
              <a:t>FAIL</a:t>
            </a:r>
            <a:r>
              <a:rPr lang="en"/>
              <a:t>.</a:t>
            </a:r>
            <a:endParaRPr/>
          </a:p>
          <a:p>
            <a:pPr indent="0" lvl="0" marL="0" rtl="0" algn="l">
              <a:lnSpc>
                <a:spcPct val="100000"/>
              </a:lnSpc>
              <a:spcBef>
                <a:spcPts val="400"/>
              </a:spcBef>
              <a:spcAft>
                <a:spcPts val="0"/>
              </a:spcAft>
              <a:buSzPts val="1400"/>
              <a:buNone/>
            </a:pPr>
            <a:r>
              <a:t/>
            </a:r>
            <a:endParaRPr/>
          </a:p>
          <a:p>
            <a:pPr indent="0" lvl="0" marL="0" rtl="0" algn="l">
              <a:lnSpc>
                <a:spcPct val="100000"/>
              </a:lnSpc>
              <a:spcBef>
                <a:spcPts val="400"/>
              </a:spcBef>
              <a:spcAft>
                <a:spcPts val="0"/>
              </a:spcAft>
              <a:buClr>
                <a:schemeClr val="dk1"/>
              </a:buClr>
              <a:buSzPts val="1100"/>
              <a:buFont typeface="Arial"/>
              <a:buNone/>
            </a:pPr>
            <a:r>
              <a:rPr b="1" lang="en"/>
              <a:t>Bonus:</a:t>
            </a:r>
            <a:endParaRPr b="1"/>
          </a:p>
          <a:p>
            <a:pPr indent="0" lvl="0" marL="0" rtl="0" algn="l">
              <a:lnSpc>
                <a:spcPct val="100000"/>
              </a:lnSpc>
              <a:spcBef>
                <a:spcPts val="400"/>
              </a:spcBef>
              <a:spcAft>
                <a:spcPts val="0"/>
              </a:spcAft>
              <a:buClr>
                <a:schemeClr val="dk1"/>
              </a:buClr>
              <a:buSzPts val="1100"/>
              <a:buFont typeface="Arial"/>
              <a:buNone/>
            </a:pPr>
            <a:r>
              <a:rPr lang="en"/>
              <a:t>Create a nested </a:t>
            </a:r>
            <a:r>
              <a:rPr lang="en">
                <a:solidFill>
                  <a:srgbClr val="FFFFFF"/>
                </a:solidFill>
                <a:highlight>
                  <a:srgbClr val="000000"/>
                </a:highlight>
                <a:latin typeface="Inconsolata"/>
                <a:ea typeface="Inconsolata"/>
                <a:cs typeface="Inconsolata"/>
                <a:sym typeface="Inconsolata"/>
              </a:rPr>
              <a:t>IF()</a:t>
            </a:r>
            <a:r>
              <a:rPr lang="en"/>
              <a:t> formula that returns a letter grade based on a student’s final grade.</a:t>
            </a:r>
            <a:endParaRPr/>
          </a:p>
          <a:p>
            <a:pPr indent="-180340" lvl="0" marL="320040" rtl="0" algn="l">
              <a:lnSpc>
                <a:spcPct val="100000"/>
              </a:lnSpc>
              <a:spcBef>
                <a:spcPts val="400"/>
              </a:spcBef>
              <a:spcAft>
                <a:spcPts val="0"/>
              </a:spcAft>
              <a:buSzPts val="1400"/>
              <a:buChar char="●"/>
            </a:pPr>
            <a:r>
              <a:rPr lang="en"/>
              <a:t>Greater than or equal to 90 = A</a:t>
            </a:r>
            <a:endParaRPr/>
          </a:p>
          <a:p>
            <a:pPr indent="-180340" lvl="0" marL="320040" rtl="0" algn="l">
              <a:lnSpc>
                <a:spcPct val="100000"/>
              </a:lnSpc>
              <a:spcBef>
                <a:spcPts val="0"/>
              </a:spcBef>
              <a:spcAft>
                <a:spcPts val="0"/>
              </a:spcAft>
              <a:buSzPts val="1400"/>
              <a:buChar char="●"/>
            </a:pPr>
            <a:r>
              <a:rPr lang="en"/>
              <a:t>Greater than or equal to 80 and less than 90 = B</a:t>
            </a:r>
            <a:endParaRPr/>
          </a:p>
          <a:p>
            <a:pPr indent="-180340" lvl="0" marL="320040" rtl="0" algn="l">
              <a:lnSpc>
                <a:spcPct val="100000"/>
              </a:lnSpc>
              <a:spcBef>
                <a:spcPts val="0"/>
              </a:spcBef>
              <a:spcAft>
                <a:spcPts val="0"/>
              </a:spcAft>
              <a:buSzPts val="1400"/>
              <a:buChar char="●"/>
            </a:pPr>
            <a:r>
              <a:rPr lang="en"/>
              <a:t>Greater than or equal to 70 and less than 80 = C</a:t>
            </a:r>
            <a:endParaRPr/>
          </a:p>
          <a:p>
            <a:pPr indent="-180340" lvl="0" marL="320040" rtl="0" algn="l">
              <a:lnSpc>
                <a:spcPct val="100000"/>
              </a:lnSpc>
              <a:spcBef>
                <a:spcPts val="0"/>
              </a:spcBef>
              <a:spcAft>
                <a:spcPts val="0"/>
              </a:spcAft>
              <a:buSzPts val="1400"/>
              <a:buChar char="●"/>
            </a:pPr>
            <a:r>
              <a:rPr lang="en"/>
              <a:t>Greater than or equal to 60 and less than 70 = D</a:t>
            </a:r>
            <a:endParaRPr/>
          </a:p>
          <a:p>
            <a:pPr indent="-180340" lvl="0" marL="320040" rtl="0" algn="l">
              <a:lnSpc>
                <a:spcPct val="100000"/>
              </a:lnSpc>
              <a:spcBef>
                <a:spcPts val="0"/>
              </a:spcBef>
              <a:spcAft>
                <a:spcPts val="0"/>
              </a:spcAft>
              <a:buSzPts val="1400"/>
              <a:buChar char="●"/>
            </a:pPr>
            <a:r>
              <a:rPr lang="en"/>
              <a:t>Anything less than 60 = F</a:t>
            </a:r>
            <a:endParaRPr/>
          </a:p>
          <a:p>
            <a:pPr indent="0" lvl="0" marL="0" rtl="0" algn="l">
              <a:lnSpc>
                <a:spcPct val="100000"/>
              </a:lnSpc>
              <a:spcBef>
                <a:spcPts val="400"/>
              </a:spcBef>
              <a:spcAft>
                <a:spcPts val="0"/>
              </a:spcAft>
              <a:buSzPts val="1400"/>
              <a:buNone/>
            </a:pPr>
            <a:r>
              <a:t/>
            </a:r>
            <a:endParaRPr/>
          </a:p>
          <a:p>
            <a:pPr indent="0" lvl="0" marL="0" rtl="0" algn="l">
              <a:lnSpc>
                <a:spcPct val="100000"/>
              </a:lnSpc>
              <a:spcBef>
                <a:spcPts val="400"/>
              </a:spcBef>
              <a:spcAft>
                <a:spcPts val="400"/>
              </a:spcAft>
              <a:buSzPts val="1400"/>
              <a:buNone/>
            </a:pPr>
            <a:r>
              <a:t/>
            </a:r>
            <a:endParaRPr/>
          </a:p>
        </p:txBody>
      </p:sp>
      <p:sp>
        <p:nvSpPr>
          <p:cNvPr id="1470" name="Google Shape;1470;p10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4" name="Shape 1144"/>
        <p:cNvGrpSpPr/>
        <p:nvPr/>
      </p:nvGrpSpPr>
      <p:grpSpPr>
        <a:xfrm>
          <a:off x="0" y="0"/>
          <a:ext cx="0" cy="0"/>
          <a:chOff x="0" y="0"/>
          <a:chExt cx="0" cy="0"/>
        </a:xfrm>
      </p:grpSpPr>
      <p:sp>
        <p:nvSpPr>
          <p:cNvPr id="1145" name="Google Shape;1145;p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Class Repository and Panopto Video Feed</a:t>
            </a:r>
            <a:endParaRPr/>
          </a:p>
        </p:txBody>
      </p:sp>
      <p:sp>
        <p:nvSpPr>
          <p:cNvPr id="1146" name="Google Shape;1146;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47" name="Google Shape;1147;p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48" name="Google Shape;1148;p7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2400"/>
              <a:buNone/>
            </a:pPr>
            <a:r>
              <a:rPr lang="en" sz="2400">
                <a:solidFill>
                  <a:srgbClr val="24292E"/>
                </a:solidFill>
                <a:highlight>
                  <a:srgbClr val="FFFFFF"/>
                </a:highlight>
                <a:latin typeface="Roboto Light"/>
                <a:ea typeface="Roboto Light"/>
                <a:cs typeface="Roboto Light"/>
                <a:sym typeface="Roboto Light"/>
              </a:rPr>
              <a:t>Class repository</a:t>
            </a:r>
            <a:endParaRPr sz="2400">
              <a:solidFill>
                <a:srgbClr val="24292E"/>
              </a:solidFill>
              <a:highlight>
                <a:srgbClr val="FFFFFF"/>
              </a:highlight>
              <a:latin typeface="Roboto Light"/>
              <a:ea typeface="Roboto Light"/>
              <a:cs typeface="Roboto Light"/>
              <a:sym typeface="Roboto Light"/>
            </a:endParaRPr>
          </a:p>
          <a:p>
            <a:pPr indent="0" lvl="0" marL="0" rtl="0" algn="l">
              <a:lnSpc>
                <a:spcPct val="115000"/>
              </a:lnSpc>
              <a:spcBef>
                <a:spcPts val="0"/>
              </a:spcBef>
              <a:spcAft>
                <a:spcPts val="0"/>
              </a:spcAft>
              <a:buSzPts val="2400"/>
              <a:buNone/>
            </a:pPr>
            <a:r>
              <a:rPr lang="en" sz="2400">
                <a:solidFill>
                  <a:srgbClr val="24292E"/>
                </a:solidFill>
                <a:highlight>
                  <a:srgbClr val="FFFFFF"/>
                </a:highlight>
                <a:latin typeface="Roboto Light"/>
                <a:ea typeface="Roboto Light"/>
                <a:cs typeface="Roboto Light"/>
                <a:sym typeface="Roboto Light"/>
              </a:rPr>
              <a:t>Link sent via Slack</a:t>
            </a:r>
            <a:endParaRPr sz="2400">
              <a:latin typeface="Roboto Light"/>
              <a:ea typeface="Roboto Light"/>
              <a:cs typeface="Roboto Light"/>
              <a:sym typeface="Roboto Light"/>
            </a:endParaRPr>
          </a:p>
        </p:txBody>
      </p:sp>
      <p:sp>
        <p:nvSpPr>
          <p:cNvPr id="1149" name="Google Shape;1149;p7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SzPts val="1800"/>
              <a:buNone/>
            </a:pPr>
            <a:r>
              <a:rPr b="1" lang="en" sz="1800"/>
              <a:t>Class Git Repository</a:t>
            </a:r>
            <a:endParaRPr b="1" sz="1800"/>
          </a:p>
        </p:txBody>
      </p:sp>
      <p:sp>
        <p:nvSpPr>
          <p:cNvPr id="1150" name="Google Shape;1150;p7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p>
            <a:pPr indent="0" lvl="0" marL="0" rtl="0" algn="l">
              <a:lnSpc>
                <a:spcPct val="115000"/>
              </a:lnSpc>
              <a:spcBef>
                <a:spcPts val="0"/>
              </a:spcBef>
              <a:spcAft>
                <a:spcPts val="0"/>
              </a:spcAft>
              <a:buSzPts val="2400"/>
              <a:buNone/>
            </a:pPr>
            <a:r>
              <a:rPr lang="en" sz="2400">
                <a:solidFill>
                  <a:srgbClr val="24292E"/>
                </a:solidFill>
                <a:highlight>
                  <a:srgbClr val="FFFFFF"/>
                </a:highlight>
                <a:latin typeface="Roboto Light"/>
                <a:ea typeface="Roboto Light"/>
                <a:cs typeface="Roboto Light"/>
                <a:sym typeface="Roboto Light"/>
              </a:rPr>
              <a:t>Automatically uploaded</a:t>
            </a:r>
            <a:endParaRPr sz="2400">
              <a:solidFill>
                <a:srgbClr val="24292E"/>
              </a:solidFill>
              <a:highlight>
                <a:srgbClr val="FFFFFF"/>
              </a:highlight>
              <a:latin typeface="Roboto Light"/>
              <a:ea typeface="Roboto Light"/>
              <a:cs typeface="Roboto Light"/>
              <a:sym typeface="Roboto Light"/>
            </a:endParaRPr>
          </a:p>
          <a:p>
            <a:pPr indent="0" lvl="0" marL="0" rtl="0" algn="l">
              <a:lnSpc>
                <a:spcPct val="115000"/>
              </a:lnSpc>
              <a:spcBef>
                <a:spcPts val="0"/>
              </a:spcBef>
              <a:spcAft>
                <a:spcPts val="0"/>
              </a:spcAft>
              <a:buSzPts val="2400"/>
              <a:buNone/>
            </a:pPr>
            <a:r>
              <a:rPr lang="en" sz="2400">
                <a:solidFill>
                  <a:srgbClr val="24292E"/>
                </a:solidFill>
                <a:highlight>
                  <a:srgbClr val="FFFFFF"/>
                </a:highlight>
                <a:latin typeface="Roboto Light"/>
                <a:ea typeface="Roboto Light"/>
                <a:cs typeface="Roboto Light"/>
                <a:sym typeface="Roboto Light"/>
              </a:rPr>
              <a:t>Link sent via Slack</a:t>
            </a:r>
            <a:br>
              <a:rPr lang="en" sz="2400">
                <a:solidFill>
                  <a:srgbClr val="24292E"/>
                </a:solidFill>
                <a:highlight>
                  <a:srgbClr val="FFFFFF"/>
                </a:highlight>
                <a:latin typeface="Roboto Light"/>
                <a:ea typeface="Roboto Light"/>
                <a:cs typeface="Roboto Light"/>
                <a:sym typeface="Roboto Light"/>
              </a:rPr>
            </a:br>
            <a:endParaRPr>
              <a:latin typeface="Roboto Light"/>
              <a:ea typeface="Roboto Light"/>
              <a:cs typeface="Roboto Light"/>
              <a:sym typeface="Roboto Light"/>
            </a:endParaRPr>
          </a:p>
        </p:txBody>
      </p:sp>
      <p:sp>
        <p:nvSpPr>
          <p:cNvPr id="1151" name="Google Shape;1151;p7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p>
            <a:pPr indent="0" lvl="0" marL="0" rtl="0" algn="l">
              <a:lnSpc>
                <a:spcPct val="115000"/>
              </a:lnSpc>
              <a:spcBef>
                <a:spcPts val="0"/>
              </a:spcBef>
              <a:spcAft>
                <a:spcPts val="0"/>
              </a:spcAft>
              <a:buSzPts val="1800"/>
              <a:buNone/>
            </a:pPr>
            <a:r>
              <a:rPr b="1" lang="en" sz="1800"/>
              <a:t>Class Videos</a:t>
            </a:r>
            <a:endParaRPr b="1"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4" name="Shape 1474"/>
        <p:cNvGrpSpPr/>
        <p:nvPr/>
      </p:nvGrpSpPr>
      <p:grpSpPr>
        <a:xfrm>
          <a:off x="0" y="0"/>
          <a:ext cx="0" cy="0"/>
          <a:chOff x="0" y="0"/>
          <a:chExt cx="0" cy="0"/>
        </a:xfrm>
      </p:grpSpPr>
      <p:sp>
        <p:nvSpPr>
          <p:cNvPr id="1475" name="Google Shape;1475;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76" name="Google Shape;1476;p10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Google Shape;1481;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82" name="Google Shape;1482;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83" name="Google Shape;1483;p10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Multiple Worksheets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7" name="Shape 1487"/>
        <p:cNvGrpSpPr/>
        <p:nvPr/>
      </p:nvGrpSpPr>
      <p:grpSpPr>
        <a:xfrm>
          <a:off x="0" y="0"/>
          <a:ext cx="0" cy="0"/>
          <a:chOff x="0" y="0"/>
          <a:chExt cx="0" cy="0"/>
        </a:xfrm>
      </p:grpSpPr>
      <p:sp>
        <p:nvSpPr>
          <p:cNvPr id="1488" name="Google Shape;1488;p10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Activity: </a:t>
            </a:r>
            <a:r>
              <a:rPr lang="en" sz="3000">
                <a:latin typeface="Roboto Light"/>
                <a:ea typeface="Roboto Light"/>
                <a:cs typeface="Roboto Light"/>
                <a:sym typeface="Roboto Light"/>
              </a:rPr>
              <a:t>Apples and Oranges </a:t>
            </a:r>
            <a:endParaRPr sz="3000">
              <a:latin typeface="Roboto Light"/>
              <a:ea typeface="Roboto Light"/>
              <a:cs typeface="Roboto Light"/>
              <a:sym typeface="Roboto Light"/>
            </a:endParaRPr>
          </a:p>
          <a:p>
            <a:pPr indent="0" lvl="0" marL="0" rtl="0" algn="l">
              <a:lnSpc>
                <a:spcPct val="100000"/>
              </a:lnSpc>
              <a:spcBef>
                <a:spcPts val="800"/>
              </a:spcBef>
              <a:spcAft>
                <a:spcPts val="800"/>
              </a:spcAft>
              <a:buSzPts val="1800"/>
              <a:buNone/>
            </a:pPr>
            <a:r>
              <a:rPr lang="en" sz="1800">
                <a:latin typeface="Roboto Light"/>
                <a:ea typeface="Roboto Light"/>
                <a:cs typeface="Roboto Light"/>
                <a:sym typeface="Roboto Light"/>
              </a:rPr>
              <a:t>Apples and oranges are two completely different fruits whose data sets are being stored on two completely different worksheets. In this activity, you will take two sheets of data and compare their values against each other to determine which is the ultimate fruit!</a:t>
            </a:r>
            <a:endParaRPr sz="1800">
              <a:latin typeface="Roboto Light"/>
              <a:ea typeface="Roboto Light"/>
              <a:cs typeface="Roboto Light"/>
              <a:sym typeface="Roboto Light"/>
            </a:endParaRPr>
          </a:p>
        </p:txBody>
      </p:sp>
      <p:sp>
        <p:nvSpPr>
          <p:cNvPr id="1489" name="Google Shape;1489;p10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90" name="Google Shape;1490;p10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91" name="Google Shape;1491;p10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Google Shape;1496;p10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10 minutes</a:t>
            </a:r>
            <a:endParaRPr/>
          </a:p>
        </p:txBody>
      </p:sp>
      <p:sp>
        <p:nvSpPr>
          <p:cNvPr id="1497" name="Google Shape;1497;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98" name="Google Shape;1498;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Activity: </a:t>
            </a:r>
            <a:r>
              <a:rPr lang="en">
                <a:latin typeface="Roboto Light"/>
                <a:ea typeface="Roboto Light"/>
                <a:cs typeface="Roboto Light"/>
                <a:sym typeface="Roboto Light"/>
              </a:rPr>
              <a:t>Apples and Oranges</a:t>
            </a:r>
            <a:endParaRPr>
              <a:latin typeface="Roboto Light"/>
              <a:ea typeface="Roboto Light"/>
              <a:cs typeface="Roboto Light"/>
              <a:sym typeface="Roboto Light"/>
            </a:endParaRPr>
          </a:p>
        </p:txBody>
      </p:sp>
      <p:sp>
        <p:nvSpPr>
          <p:cNvPr id="1499" name="Google Shape;1499;p107"/>
          <p:cNvSpPr txBox="1"/>
          <p:nvPr>
            <p:ph idx="2" type="body"/>
          </p:nvPr>
        </p:nvSpPr>
        <p:spPr>
          <a:xfrm>
            <a:off x="175" y="862775"/>
            <a:ext cx="9144000" cy="29340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rPr b="1" lang="en" sz="1300"/>
              <a:t>Instructions:</a:t>
            </a:r>
            <a:endParaRPr b="1" sz="1300"/>
          </a:p>
          <a:p>
            <a:pPr indent="-173990" lvl="0" marL="320040" rtl="0" algn="l">
              <a:lnSpc>
                <a:spcPct val="100000"/>
              </a:lnSpc>
              <a:spcBef>
                <a:spcPts val="600"/>
              </a:spcBef>
              <a:spcAft>
                <a:spcPts val="0"/>
              </a:spcAft>
              <a:buSzPts val="1300"/>
              <a:buChar char="●"/>
            </a:pPr>
            <a:r>
              <a:rPr lang="en" sz="1300"/>
              <a:t>In each Apples and Oranges worksheet, calculate the average values of the data contained in each column.</a:t>
            </a:r>
            <a:endParaRPr sz="1300"/>
          </a:p>
          <a:p>
            <a:pPr indent="-173990" lvl="0" marL="320040" rtl="0" algn="l">
              <a:lnSpc>
                <a:spcPct val="100000"/>
              </a:lnSpc>
              <a:spcBef>
                <a:spcPts val="600"/>
              </a:spcBef>
              <a:spcAft>
                <a:spcPts val="0"/>
              </a:spcAft>
              <a:buSzPts val="1300"/>
              <a:buChar char="●"/>
            </a:pPr>
            <a:r>
              <a:rPr lang="en" sz="1300"/>
              <a:t>Create a new worksheet that will be used to compare characteristics of apples and oranges against each other.</a:t>
            </a:r>
            <a:endParaRPr sz="1300"/>
          </a:p>
          <a:p>
            <a:pPr indent="-173990" lvl="0" marL="320040" rtl="0" algn="l">
              <a:lnSpc>
                <a:spcPct val="100000"/>
              </a:lnSpc>
              <a:spcBef>
                <a:spcPts val="600"/>
              </a:spcBef>
              <a:spcAft>
                <a:spcPts val="0"/>
              </a:spcAft>
              <a:buSzPts val="1300"/>
              <a:buChar char="●"/>
            </a:pPr>
            <a:r>
              <a:rPr lang="en" sz="1300"/>
              <a:t>Create 5 columns with the headers </a:t>
            </a:r>
            <a:r>
              <a:rPr i="1" lang="en" sz="1300"/>
              <a:t>Durability, Ease of Use, Taste, Juiciness,</a:t>
            </a:r>
            <a:r>
              <a:rPr lang="en" sz="1300"/>
              <a:t> and </a:t>
            </a:r>
            <a:r>
              <a:rPr i="1" lang="en" sz="1300"/>
              <a:t>Aerodynamics</a:t>
            </a:r>
            <a:r>
              <a:rPr lang="en" sz="1300"/>
              <a:t>. </a:t>
            </a:r>
            <a:endParaRPr sz="1300"/>
          </a:p>
          <a:p>
            <a:pPr indent="-173990" lvl="0" marL="320040" rtl="0" algn="l">
              <a:lnSpc>
                <a:spcPct val="100000"/>
              </a:lnSpc>
              <a:spcBef>
                <a:spcPts val="600"/>
              </a:spcBef>
              <a:spcAft>
                <a:spcPts val="0"/>
              </a:spcAft>
              <a:buSzPts val="1300"/>
              <a:buChar char="●"/>
            </a:pPr>
            <a:r>
              <a:rPr lang="en" sz="1300"/>
              <a:t>Create 3 rows with the headers </a:t>
            </a:r>
            <a:r>
              <a:rPr i="1" lang="en" sz="1300"/>
              <a:t>Apples, Oranges, </a:t>
            </a:r>
            <a:r>
              <a:rPr lang="en" sz="1300"/>
              <a:t>and </a:t>
            </a:r>
            <a:r>
              <a:rPr i="1" lang="en" sz="1300"/>
              <a:t>Winner</a:t>
            </a:r>
            <a:r>
              <a:rPr lang="en" sz="1300"/>
              <a:t>.</a:t>
            </a:r>
            <a:endParaRPr sz="1300"/>
          </a:p>
          <a:p>
            <a:pPr indent="-173990" lvl="0" marL="320040" rtl="0" algn="l">
              <a:lnSpc>
                <a:spcPct val="100000"/>
              </a:lnSpc>
              <a:spcBef>
                <a:spcPts val="600"/>
              </a:spcBef>
              <a:spcAft>
                <a:spcPts val="0"/>
              </a:spcAft>
              <a:buSzPts val="1300"/>
              <a:buChar char="●"/>
            </a:pPr>
            <a:r>
              <a:rPr lang="en" sz="1300"/>
              <a:t>Pull in the averages data from the Apples and Oranges worksheets, placing them in their respective cells in the new worksheet.</a:t>
            </a:r>
            <a:endParaRPr sz="1300"/>
          </a:p>
          <a:p>
            <a:pPr indent="-173990" lvl="0" marL="320040" rtl="0" algn="l">
              <a:lnSpc>
                <a:spcPct val="100000"/>
              </a:lnSpc>
              <a:spcBef>
                <a:spcPts val="600"/>
              </a:spcBef>
              <a:spcAft>
                <a:spcPts val="0"/>
              </a:spcAft>
              <a:buSzPts val="1300"/>
              <a:buChar char="●"/>
            </a:pPr>
            <a:r>
              <a:rPr lang="en" sz="1300"/>
              <a:t>Using a conditional formula, determine whether Apples or Oranges hold the greater average value per column and print the winner in the </a:t>
            </a:r>
            <a:r>
              <a:rPr i="1" lang="en" sz="1300"/>
              <a:t>Winner</a:t>
            </a:r>
            <a:r>
              <a:rPr lang="en" sz="1300"/>
              <a:t> row.</a:t>
            </a:r>
            <a:endParaRPr sz="1300"/>
          </a:p>
          <a:p>
            <a:pPr indent="0" lvl="0" marL="0" rtl="0" algn="l">
              <a:lnSpc>
                <a:spcPct val="100000"/>
              </a:lnSpc>
              <a:spcBef>
                <a:spcPts val="600"/>
              </a:spcBef>
              <a:spcAft>
                <a:spcPts val="0"/>
              </a:spcAft>
              <a:buSzPts val="1400"/>
              <a:buNone/>
            </a:pPr>
            <a:r>
              <a:rPr b="1" lang="en" sz="1300"/>
              <a:t>Bonus:</a:t>
            </a:r>
            <a:endParaRPr sz="1300"/>
          </a:p>
          <a:p>
            <a:pPr indent="-173990" lvl="0" marL="320040" rtl="0" algn="l">
              <a:lnSpc>
                <a:spcPct val="100000"/>
              </a:lnSpc>
              <a:spcBef>
                <a:spcPts val="600"/>
              </a:spcBef>
              <a:spcAft>
                <a:spcPts val="0"/>
              </a:spcAft>
              <a:buSzPts val="1300"/>
              <a:buChar char="●"/>
            </a:pPr>
            <a:r>
              <a:rPr lang="en" sz="1300"/>
              <a:t>Write a formula to determine the overall winner by counting which has the most wins.</a:t>
            </a:r>
            <a:endParaRPr sz="1300"/>
          </a:p>
          <a:p>
            <a:pPr indent="-173990" lvl="0" marL="320040" rtl="0" algn="l">
              <a:lnSpc>
                <a:spcPct val="100000"/>
              </a:lnSpc>
              <a:spcBef>
                <a:spcPts val="600"/>
              </a:spcBef>
              <a:spcAft>
                <a:spcPts val="0"/>
              </a:spcAft>
              <a:buSzPts val="1300"/>
              <a:buChar char="●"/>
            </a:pPr>
            <a:r>
              <a:rPr lang="en" sz="1300">
                <a:solidFill>
                  <a:srgbClr val="3C4043"/>
                </a:solidFill>
                <a:highlight>
                  <a:srgbClr val="FFFFFF"/>
                </a:highlight>
              </a:rPr>
              <a:t>Make another worksheet that calculates the averages. These averages should be populated in the new worksheet without referencing the averages calculated in the original worksheets. </a:t>
            </a:r>
            <a:endParaRPr sz="1300"/>
          </a:p>
          <a:p>
            <a:pPr indent="0" lvl="0" marL="0" rtl="0" algn="l">
              <a:lnSpc>
                <a:spcPct val="100000"/>
              </a:lnSpc>
              <a:spcBef>
                <a:spcPts val="600"/>
              </a:spcBef>
              <a:spcAft>
                <a:spcPts val="600"/>
              </a:spcAft>
              <a:buSzPts val="1400"/>
              <a:buNone/>
            </a:pPr>
            <a:r>
              <a:t/>
            </a:r>
            <a:endParaRPr sz="1300"/>
          </a:p>
        </p:txBody>
      </p:sp>
      <p:sp>
        <p:nvSpPr>
          <p:cNvPr id="1500" name="Google Shape;1500;p10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06" name="Google Shape;1506;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0" name="Shape 1510"/>
        <p:cNvGrpSpPr/>
        <p:nvPr/>
      </p:nvGrpSpPr>
      <p:grpSpPr>
        <a:xfrm>
          <a:off x="0" y="0"/>
          <a:ext cx="0" cy="0"/>
          <a:chOff x="0" y="0"/>
          <a:chExt cx="0" cy="0"/>
        </a:xfrm>
      </p:grpSpPr>
      <p:sp>
        <p:nvSpPr>
          <p:cNvPr id="1511" name="Google Shape;1511;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12" name="Google Shape;1512;p10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13" name="Google Shape;1513;p109"/>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Formatting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sp>
        <p:nvSpPr>
          <p:cNvPr id="1518" name="Google Shape;1518;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19" name="Google Shape;1519;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20" name="Google Shape;1520;p110"/>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18 minutes</a:t>
            </a:r>
            <a:endParaRPr/>
          </a:p>
        </p:txBody>
      </p:sp>
      <p:sp>
        <p:nvSpPr>
          <p:cNvPr id="1521" name="Google Shape;1521;p110"/>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2800">
                <a:solidFill>
                  <a:schemeClr val="dk1"/>
                </a:solidFill>
              </a:rPr>
              <a:t>Challenge: </a:t>
            </a:r>
            <a:r>
              <a:rPr lang="en" sz="2800">
                <a:solidFill>
                  <a:schemeClr val="dk1"/>
                </a:solidFill>
                <a:latin typeface="Roboto Light"/>
                <a:ea typeface="Roboto Light"/>
                <a:cs typeface="Roboto Light"/>
                <a:sym typeface="Roboto Light"/>
              </a:rPr>
              <a:t>McDonald’s Formatting </a:t>
            </a:r>
            <a:endParaRPr sz="28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Despite attempts to convince people otherwise, the McDonald’s menu is not well known for having the healthiest food options of all time. Looking at a massive table filled with nutrition facts is a pretty daunting task, though, so it’s up to the class to make this spreadsheet just a little bit easier to understand.</a:t>
            </a:r>
            <a:endParaRPr sz="18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SzPts val="24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32" name="Google Shape;1532;p112"/>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Challenge: </a:t>
            </a:r>
            <a:r>
              <a:rPr lang="en">
                <a:latin typeface="Roboto Light"/>
                <a:ea typeface="Roboto Light"/>
                <a:cs typeface="Roboto Light"/>
                <a:sym typeface="Roboto Light"/>
              </a:rPr>
              <a:t>McDonald’s Formatting</a:t>
            </a:r>
            <a:endParaRPr>
              <a:latin typeface="Roboto Light"/>
              <a:ea typeface="Roboto Light"/>
              <a:cs typeface="Roboto Light"/>
              <a:sym typeface="Roboto Light"/>
            </a:endParaRPr>
          </a:p>
        </p:txBody>
      </p:sp>
      <p:sp>
        <p:nvSpPr>
          <p:cNvPr id="1533" name="Google Shape;1533;p112"/>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18 minutes</a:t>
            </a:r>
            <a:endParaRPr/>
          </a:p>
        </p:txBody>
      </p:sp>
      <p:sp>
        <p:nvSpPr>
          <p:cNvPr id="1534" name="Google Shape;1534;p112"/>
          <p:cNvSpPr txBox="1"/>
          <p:nvPr>
            <p:ph idx="1" type="body"/>
          </p:nvPr>
        </p:nvSpPr>
        <p:spPr>
          <a:xfrm>
            <a:off x="175" y="863375"/>
            <a:ext cx="9144000" cy="36201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Instructions:</a:t>
            </a:r>
            <a:endParaRPr b="1"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Apply conditional formatting to all values in columns C and D that formats cells based on their values, and modifies the color of cells so that lighter shades occur for low values, while darker shades occur for high values.</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Apply conditional formatting to columns F, H, K, M, O, Q, T, U, V, and W that turns a cell green when its value is less than 50, and red when it is greater than or equal to 50.</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Add a thin-line border to all values in the table.</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Add a thick horizontal border that underscores the top row of the table.</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Add a thick vertical border down the right side of column A, and apply text wrapping to all values in that column.</a:t>
            </a:r>
            <a:endParaRPr sz="1600">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sz="1600">
              <a:solidFill>
                <a:schemeClr val="dk1"/>
              </a:solidFill>
            </a:endParaRPr>
          </a:p>
          <a:p>
            <a:pPr indent="0" lvl="0" marL="0" rtl="0" algn="l">
              <a:lnSpc>
                <a:spcPct val="100000"/>
              </a:lnSpc>
              <a:spcBef>
                <a:spcPts val="1000"/>
              </a:spcBef>
              <a:spcAft>
                <a:spcPts val="1000"/>
              </a:spcAft>
              <a:buSzPts val="1400"/>
              <a:buNone/>
            </a:pPr>
            <a:r>
              <a:t/>
            </a:r>
            <a:endParaRPr sz="1600"/>
          </a:p>
        </p:txBody>
      </p:sp>
      <p:sp>
        <p:nvSpPr>
          <p:cNvPr id="1535" name="Google Shape;1535;p11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Google Shape;1540;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41" name="Google Shape;1541;p11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5" name="Shape 1155"/>
        <p:cNvGrpSpPr/>
        <p:nvPr/>
      </p:nvGrpSpPr>
      <p:grpSpPr>
        <a:xfrm>
          <a:off x="0" y="0"/>
          <a:ext cx="0" cy="0"/>
          <a:chOff x="0" y="0"/>
          <a:chExt cx="0" cy="0"/>
        </a:xfrm>
      </p:grpSpPr>
      <p:sp>
        <p:nvSpPr>
          <p:cNvPr id="1156" name="Google Shape;1156;p7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Quick Refresher</a:t>
            </a:r>
            <a:endParaRPr/>
          </a:p>
        </p:txBody>
      </p:sp>
      <p:sp>
        <p:nvSpPr>
          <p:cNvPr id="1157" name="Google Shape;1157;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58" name="Google Shape;1158;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5" name="Shape 1545"/>
        <p:cNvGrpSpPr/>
        <p:nvPr/>
      </p:nvGrpSpPr>
      <p:grpSpPr>
        <a:xfrm>
          <a:off x="0" y="0"/>
          <a:ext cx="0" cy="0"/>
          <a:chOff x="0" y="0"/>
          <a:chExt cx="0" cy="0"/>
        </a:xfrm>
      </p:grpSpPr>
      <p:sp>
        <p:nvSpPr>
          <p:cNvPr id="1546" name="Google Shape;1546;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47" name="Google Shape;1547;p11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Pivot Tables</a:t>
            </a:r>
            <a:endParaRPr/>
          </a:p>
        </p:txBody>
      </p:sp>
      <p:sp>
        <p:nvSpPr>
          <p:cNvPr id="1548" name="Google Shape;1548;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2" name="Shape 1552"/>
        <p:cNvGrpSpPr/>
        <p:nvPr/>
      </p:nvGrpSpPr>
      <p:grpSpPr>
        <a:xfrm>
          <a:off x="0" y="0"/>
          <a:ext cx="0" cy="0"/>
          <a:chOff x="0" y="0"/>
          <a:chExt cx="0" cy="0"/>
        </a:xfrm>
      </p:grpSpPr>
      <p:sp>
        <p:nvSpPr>
          <p:cNvPr id="1553" name="Google Shape;1553;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54" name="Google Shape;1554;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Get Pivot With It</a:t>
            </a:r>
            <a:endParaRPr/>
          </a:p>
        </p:txBody>
      </p:sp>
      <p:sp>
        <p:nvSpPr>
          <p:cNvPr id="1555" name="Google Shape;1555;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Pivot tables are one of the most important data visualization concepts to master in this class. (Don’t worry. They are a cinch to deal with.)</a:t>
            </a:r>
            <a:endParaRPr/>
          </a:p>
        </p:txBody>
      </p:sp>
      <p:sp>
        <p:nvSpPr>
          <p:cNvPr id="1556" name="Google Shape;1556;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557" name="Google Shape;1557;p115"/>
          <p:cNvPicPr preferRelativeResize="0"/>
          <p:nvPr/>
        </p:nvPicPr>
        <p:blipFill rotWithShape="1">
          <a:blip r:embed="rId3">
            <a:alphaModFix/>
          </a:blip>
          <a:srcRect b="0" l="0" r="0" t="23500"/>
          <a:stretch/>
        </p:blipFill>
        <p:spPr>
          <a:xfrm>
            <a:off x="1143000" y="1529294"/>
            <a:ext cx="6858000" cy="29510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1" name="Shape 1561"/>
        <p:cNvGrpSpPr/>
        <p:nvPr/>
      </p:nvGrpSpPr>
      <p:grpSpPr>
        <a:xfrm>
          <a:off x="0" y="0"/>
          <a:ext cx="0" cy="0"/>
          <a:chOff x="0" y="0"/>
          <a:chExt cx="0" cy="0"/>
        </a:xfrm>
      </p:grpSpPr>
      <p:sp>
        <p:nvSpPr>
          <p:cNvPr id="1562" name="Google Shape;1562;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Get Pivot With It</a:t>
            </a:r>
            <a:endParaRPr/>
          </a:p>
        </p:txBody>
      </p:sp>
      <p:sp>
        <p:nvSpPr>
          <p:cNvPr id="1563" name="Google Shape;1563;p11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In essence, a pivot table is a </a:t>
            </a:r>
            <a:r>
              <a:rPr b="1" lang="en"/>
              <a:t>summative</a:t>
            </a:r>
            <a:r>
              <a:rPr lang="en"/>
              <a:t> analytic tool that allows us to perform aggregate functions that allow any combination of fields. (The term </a:t>
            </a:r>
            <a:r>
              <a:rPr i="1" lang="en"/>
              <a:t>pivot table</a:t>
            </a:r>
            <a:r>
              <a:rPr lang="en"/>
              <a:t> comes from the fact that we are pivoting along a data axis).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sp>
        <p:nvSpPr>
          <p:cNvPr id="1564" name="Google Shape;1564;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65" name="Google Shape;1565;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566" name="Google Shape;1566;p116"/>
          <p:cNvGraphicFramePr/>
          <p:nvPr/>
        </p:nvGraphicFramePr>
        <p:xfrm>
          <a:off x="848588" y="1835336"/>
          <a:ext cx="3000000" cy="3000000"/>
        </p:xfrm>
        <a:graphic>
          <a:graphicData uri="http://schemas.openxmlformats.org/drawingml/2006/table">
            <a:tbl>
              <a:tblPr bandRow="1" firstRow="1">
                <a:noFill/>
                <a:tableStyleId>{899CEAFB-8B45-41FB-98D0-074B2C55C45D}</a:tableStyleId>
              </a:tblPr>
              <a:tblGrid>
                <a:gridCol w="1085850"/>
                <a:gridCol w="1085850"/>
                <a:gridCol w="1085850"/>
              </a:tblGrid>
              <a:tr h="436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Seller</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Qty.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Date</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9193"/>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Joseph</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$42.50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1/1/17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Jacob</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$65.00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1/3/17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Jacob</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$5.25</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1/6/17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Joseph</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$125.00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1/6/17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Jacob</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$3.50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1/7/17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Matt</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$32.00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1/9/17</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bl>
          </a:graphicData>
        </a:graphic>
      </p:graphicFrame>
      <p:graphicFrame>
        <p:nvGraphicFramePr>
          <p:cNvPr id="1567" name="Google Shape;1567;p116"/>
          <p:cNvGraphicFramePr/>
          <p:nvPr/>
        </p:nvGraphicFramePr>
        <p:xfrm>
          <a:off x="4938895" y="1819164"/>
          <a:ext cx="3000000" cy="3000000"/>
        </p:xfrm>
        <a:graphic>
          <a:graphicData uri="http://schemas.openxmlformats.org/drawingml/2006/table">
            <a:tbl>
              <a:tblPr bandRow="1" firstRow="1">
                <a:noFill/>
                <a:tableStyleId>{899CEAFB-8B45-41FB-98D0-074B2C55C45D}</a:tableStyleId>
              </a:tblPr>
              <a:tblGrid>
                <a:gridCol w="1171575"/>
                <a:gridCol w="1171575"/>
              </a:tblGrid>
              <a:tr h="4361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Arial"/>
                          <a:ea typeface="Arial"/>
                          <a:cs typeface="Arial"/>
                          <a:sym typeface="Arial"/>
                        </a:rPr>
                        <a:t>Seller</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Total Sold</a:t>
                      </a:r>
                      <a:endParaRPr sz="1400" u="none" cap="none" strike="noStrike">
                        <a:latin typeface="Arial"/>
                        <a:ea typeface="Arial"/>
                        <a:cs typeface="Arial"/>
                        <a:sym typeface="Arial"/>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2060"/>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Joseph</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$167.50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Jacob</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$73.75</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1"/>
                    </a:solidFill>
                  </a:tcPr>
                </a:tc>
              </a:tr>
              <a:tr h="3563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Matt</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Arial"/>
                          <a:ea typeface="Arial"/>
                          <a:cs typeface="Arial"/>
                          <a:sym typeface="Arial"/>
                        </a:rPr>
                        <a:t>$32.00</a:t>
                      </a:r>
                      <a:endParaRPr sz="1100" u="none" cap="none" strike="noStrike"/>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t>Word to the Wise: Keep It Flat!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2400"/>
              <a:buNone/>
            </a:pPr>
            <a:r>
              <a:t/>
            </a:r>
            <a:endParaRPr/>
          </a:p>
        </p:txBody>
      </p:sp>
      <p:sp>
        <p:nvSpPr>
          <p:cNvPr id="1573" name="Google Shape;1573;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Modern Business Intelligence (BI) tools like Tableau, Sisense, and Salesforce work best if data is stored in flat CSVs—meaning column headers represent fields (vertically) on the spreadsheet. This is largely because all of these technologies heavily utilize pivot tables as a tool for their visualizations. </a:t>
            </a:r>
            <a:r>
              <a:rPr b="1" lang="en"/>
              <a:t>Don’t try to confuse this simplicity. “Spreadsheet magic” is a nightmare to analyze.</a:t>
            </a:r>
            <a:endParaRPr b="1"/>
          </a:p>
        </p:txBody>
      </p:sp>
      <p:sp>
        <p:nvSpPr>
          <p:cNvPr id="1574" name="Google Shape;1574;p1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75" name="Google Shape;1575;p11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576" name="Google Shape;1576;p117"/>
          <p:cNvPicPr preferRelativeResize="0"/>
          <p:nvPr/>
        </p:nvPicPr>
        <p:blipFill rotWithShape="1">
          <a:blip r:embed="rId3">
            <a:alphaModFix/>
          </a:blip>
          <a:srcRect b="0" l="0" r="0" t="0"/>
          <a:stretch/>
        </p:blipFill>
        <p:spPr>
          <a:xfrm>
            <a:off x="1143002" y="2368301"/>
            <a:ext cx="6858000" cy="22944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Google Shape;1581;p1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82" name="Google Shape;1582;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83" name="Google Shape;1583;p118"/>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Pivot Tables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7" name="Shape 1587"/>
        <p:cNvGrpSpPr/>
        <p:nvPr/>
      </p:nvGrpSpPr>
      <p:grpSpPr>
        <a:xfrm>
          <a:off x="0" y="0"/>
          <a:ext cx="0" cy="0"/>
          <a:chOff x="0" y="0"/>
          <a:chExt cx="0" cy="0"/>
        </a:xfrm>
      </p:grpSpPr>
      <p:sp>
        <p:nvSpPr>
          <p:cNvPr id="1588" name="Google Shape;1588;p1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89" name="Google Shape;1589;p1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90" name="Google Shape;1590;p119"/>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17 minutes</a:t>
            </a:r>
            <a:endParaRPr/>
          </a:p>
        </p:txBody>
      </p:sp>
      <p:sp>
        <p:nvSpPr>
          <p:cNvPr id="1591" name="Google Shape;1591;p119"/>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2800"/>
              <a:buNone/>
            </a:pPr>
            <a:r>
              <a:rPr b="1" lang="en" sz="2800">
                <a:solidFill>
                  <a:schemeClr val="dk1"/>
                </a:solidFill>
              </a:rPr>
              <a:t>Challenge: </a:t>
            </a:r>
            <a:r>
              <a:rPr lang="en" sz="2800">
                <a:solidFill>
                  <a:schemeClr val="dk1"/>
                </a:solidFill>
                <a:latin typeface="Roboto Light"/>
                <a:ea typeface="Roboto Light"/>
                <a:cs typeface="Roboto Light"/>
                <a:sym typeface="Roboto Light"/>
              </a:rPr>
              <a:t>Top Songs Pivot Table</a:t>
            </a:r>
            <a:endParaRPr sz="28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SzPts val="1800"/>
              <a:buNone/>
            </a:pPr>
            <a:r>
              <a:rPr lang="en" sz="1800">
                <a:solidFill>
                  <a:schemeClr val="dk1"/>
                </a:solidFill>
                <a:latin typeface="Roboto Light"/>
                <a:ea typeface="Roboto Light"/>
                <a:cs typeface="Roboto Light"/>
                <a:sym typeface="Roboto Light"/>
              </a:rPr>
              <a:t>In this activity, you will use a 5000 row spreadsheet containing data for the top 5000 songs from 1901 onward. Using pivot tables, you will uncover which artists have the most songs in the top 5000, the song titles, and the year each song was released.</a:t>
            </a:r>
            <a:endParaRPr sz="18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SzPts val="24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97" name="Google Shape;1597;p120"/>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Challenge: </a:t>
            </a:r>
            <a:r>
              <a:rPr lang="en">
                <a:latin typeface="Roboto Light"/>
                <a:ea typeface="Roboto Light"/>
                <a:cs typeface="Roboto Light"/>
                <a:sym typeface="Roboto Light"/>
              </a:rPr>
              <a:t>Top Songs Pivot Table</a:t>
            </a:r>
            <a:endParaRPr>
              <a:latin typeface="Roboto Light"/>
              <a:ea typeface="Roboto Light"/>
              <a:cs typeface="Roboto Light"/>
              <a:sym typeface="Roboto Light"/>
            </a:endParaRPr>
          </a:p>
        </p:txBody>
      </p:sp>
      <p:sp>
        <p:nvSpPr>
          <p:cNvPr id="1598" name="Google Shape;1598;p120"/>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17 minutes</a:t>
            </a:r>
            <a:endParaRPr/>
          </a:p>
        </p:txBody>
      </p:sp>
      <p:sp>
        <p:nvSpPr>
          <p:cNvPr id="1599" name="Google Shape;1599;p120"/>
          <p:cNvSpPr txBox="1"/>
          <p:nvPr>
            <p:ph idx="1" type="body"/>
          </p:nvPr>
        </p:nvSpPr>
        <p:spPr>
          <a:xfrm>
            <a:off x="175" y="863375"/>
            <a:ext cx="9144000" cy="3620100"/>
          </a:xfrm>
          <a:prstGeom prst="rect">
            <a:avLst/>
          </a:prstGeom>
          <a:noFill/>
          <a:ln>
            <a:noFill/>
          </a:ln>
        </p:spPr>
        <p:txBody>
          <a:bodyPr anchorCtr="0" anchor="t" bIns="914400" lIns="457200" spcFirstLastPara="1" rIns="457200" wrap="square" tIns="0">
            <a:noAutofit/>
          </a:bodyPr>
          <a:lstStyle/>
          <a:p>
            <a:pPr indent="0" lvl="0" marL="0" rtl="0" algn="l">
              <a:lnSpc>
                <a:spcPct val="100000"/>
              </a:lnSpc>
              <a:spcBef>
                <a:spcPts val="0"/>
              </a:spcBef>
              <a:spcAft>
                <a:spcPts val="0"/>
              </a:spcAft>
              <a:buSzPts val="1400"/>
              <a:buNone/>
            </a:pPr>
            <a:r>
              <a:rPr b="1" lang="en" sz="1600">
                <a:solidFill>
                  <a:schemeClr val="dk1"/>
                </a:solidFill>
              </a:rPr>
              <a:t>Instructions:</a:t>
            </a:r>
            <a:endParaRPr b="1"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Select all of the data in your worksheet and create a new pivot table.</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Make a pivot table that can be filtered by year and contains two rows: </a:t>
            </a:r>
            <a:r>
              <a:rPr i="1" lang="en" sz="1600">
                <a:solidFill>
                  <a:schemeClr val="dk1"/>
                </a:solidFill>
              </a:rPr>
              <a:t>Artist</a:t>
            </a:r>
            <a:r>
              <a:rPr lang="en" sz="1600">
                <a:solidFill>
                  <a:schemeClr val="dk1"/>
                </a:solidFill>
              </a:rPr>
              <a:t> and </a:t>
            </a:r>
            <a:r>
              <a:rPr i="1" lang="en" sz="1600">
                <a:solidFill>
                  <a:schemeClr val="dk1"/>
                </a:solidFill>
              </a:rPr>
              <a:t>Name</a:t>
            </a:r>
            <a:r>
              <a:rPr lang="en" sz="1600">
                <a:solidFill>
                  <a:schemeClr val="dk1"/>
                </a:solidFill>
              </a:rPr>
              <a:t>.</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All of an artist’s songs should be listed below their name.</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Update your pivot table to contain values for:</a:t>
            </a:r>
            <a:endParaRPr sz="1600">
              <a:solidFill>
                <a:schemeClr val="dk1"/>
              </a:solidFill>
            </a:endParaRPr>
          </a:p>
          <a:p>
            <a:pPr indent="-330200" lvl="1" marL="914400" rtl="0" algn="l">
              <a:lnSpc>
                <a:spcPct val="100000"/>
              </a:lnSpc>
              <a:spcBef>
                <a:spcPts val="1000"/>
              </a:spcBef>
              <a:spcAft>
                <a:spcPts val="0"/>
              </a:spcAft>
              <a:buClr>
                <a:schemeClr val="dk1"/>
              </a:buClr>
              <a:buSzPts val="1600"/>
              <a:buChar char="○"/>
            </a:pPr>
            <a:r>
              <a:rPr lang="en" sz="1600">
                <a:solidFill>
                  <a:schemeClr val="dk1"/>
                </a:solidFill>
              </a:rPr>
              <a:t>How many songs an artist has in the top 5000</a:t>
            </a:r>
            <a:endParaRPr sz="1600">
              <a:solidFill>
                <a:schemeClr val="dk1"/>
              </a:solidFill>
            </a:endParaRPr>
          </a:p>
          <a:p>
            <a:pPr indent="-330200" lvl="1" marL="914400" rtl="0" algn="l">
              <a:lnSpc>
                <a:spcPct val="100000"/>
              </a:lnSpc>
              <a:spcBef>
                <a:spcPts val="1000"/>
              </a:spcBef>
              <a:spcAft>
                <a:spcPts val="0"/>
              </a:spcAft>
              <a:buClr>
                <a:schemeClr val="dk1"/>
              </a:buClr>
              <a:buSzPts val="1600"/>
              <a:buChar char="○"/>
            </a:pPr>
            <a:r>
              <a:rPr lang="en" sz="1600">
                <a:solidFill>
                  <a:schemeClr val="dk1"/>
                </a:solidFill>
              </a:rPr>
              <a:t>The sum of the final_score of their songs. </a:t>
            </a:r>
            <a:endParaRPr sz="1600">
              <a:solidFill>
                <a:schemeClr val="dk1"/>
              </a:solidFill>
            </a:endParaRPr>
          </a:p>
          <a:p>
            <a:pPr indent="-193040" lvl="0" marL="320040" rtl="0" algn="l">
              <a:lnSpc>
                <a:spcPct val="100000"/>
              </a:lnSpc>
              <a:spcBef>
                <a:spcPts val="1000"/>
              </a:spcBef>
              <a:spcAft>
                <a:spcPts val="0"/>
              </a:spcAft>
              <a:buClr>
                <a:schemeClr val="dk1"/>
              </a:buClr>
              <a:buSzPts val="1600"/>
              <a:buChar char="●"/>
            </a:pPr>
            <a:r>
              <a:rPr lang="en" sz="1600">
                <a:solidFill>
                  <a:schemeClr val="dk1"/>
                </a:solidFill>
              </a:rPr>
              <a:t>Sort your pivot table by descending sum of the final_score.</a:t>
            </a:r>
            <a:endParaRPr sz="1600">
              <a:solidFill>
                <a:schemeClr val="dk1"/>
              </a:solidFill>
            </a:endParaRPr>
          </a:p>
          <a:p>
            <a:pPr indent="0" lvl="0" marL="0" rtl="0" algn="l">
              <a:lnSpc>
                <a:spcPct val="100000"/>
              </a:lnSpc>
              <a:spcBef>
                <a:spcPts val="1000"/>
              </a:spcBef>
              <a:spcAft>
                <a:spcPts val="0"/>
              </a:spcAft>
              <a:buSzPts val="1400"/>
              <a:buNone/>
            </a:pPr>
            <a:r>
              <a:t/>
            </a:r>
            <a:endParaRPr sz="1600">
              <a:solidFill>
                <a:schemeClr val="dk1"/>
              </a:solidFill>
            </a:endParaRPr>
          </a:p>
          <a:p>
            <a:pPr indent="0" lvl="0" marL="0" rtl="0" algn="l">
              <a:lnSpc>
                <a:spcPct val="100000"/>
              </a:lnSpc>
              <a:spcBef>
                <a:spcPts val="1000"/>
              </a:spcBef>
              <a:spcAft>
                <a:spcPts val="1000"/>
              </a:spcAft>
              <a:buSzPts val="1400"/>
              <a:buNone/>
            </a:pPr>
            <a:r>
              <a:t/>
            </a:r>
            <a:endParaRPr sz="1600"/>
          </a:p>
        </p:txBody>
      </p:sp>
      <p:sp>
        <p:nvSpPr>
          <p:cNvPr id="1600" name="Google Shape;1600;p12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4" name="Shape 1604"/>
        <p:cNvGrpSpPr/>
        <p:nvPr/>
      </p:nvGrpSpPr>
      <p:grpSpPr>
        <a:xfrm>
          <a:off x="0" y="0"/>
          <a:ext cx="0" cy="0"/>
          <a:chOff x="0" y="0"/>
          <a:chExt cx="0" cy="0"/>
        </a:xfrm>
      </p:grpSpPr>
      <p:sp>
        <p:nvSpPr>
          <p:cNvPr id="1605" name="Google Shape;1605;p1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06" name="Google Shape;1606;p1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0" name="Shape 1610"/>
        <p:cNvGrpSpPr/>
        <p:nvPr/>
      </p:nvGrpSpPr>
      <p:grpSpPr>
        <a:xfrm>
          <a:off x="0" y="0"/>
          <a:ext cx="0" cy="0"/>
          <a:chOff x="0" y="0"/>
          <a:chExt cx="0" cy="0"/>
        </a:xfrm>
      </p:grpSpPr>
      <p:sp>
        <p:nvSpPr>
          <p:cNvPr id="1611" name="Google Shape;1611;p122"/>
          <p:cNvSpPr txBox="1"/>
          <p:nvPr>
            <p:ph type="title"/>
          </p:nvPr>
        </p:nvSpPr>
        <p:spPr>
          <a:xfrm>
            <a:off x="274325" y="2088475"/>
            <a:ext cx="8595300" cy="792300"/>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700"/>
              <a:buFont typeface="Arial"/>
              <a:buNone/>
            </a:pPr>
            <a:r>
              <a:rPr lang="en"/>
              <a:t>Lookups</a:t>
            </a:r>
            <a:endParaRPr sz="1100"/>
          </a:p>
        </p:txBody>
      </p:sp>
      <p:sp>
        <p:nvSpPr>
          <p:cNvPr id="1612" name="Google Shape;1612;p1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13" name="Google Shape;1613;p1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7" name="Shape 1617"/>
        <p:cNvGrpSpPr/>
        <p:nvPr/>
      </p:nvGrpSpPr>
      <p:grpSpPr>
        <a:xfrm>
          <a:off x="0" y="0"/>
          <a:ext cx="0" cy="0"/>
          <a:chOff x="0" y="0"/>
          <a:chExt cx="0" cy="0"/>
        </a:xfrm>
      </p:grpSpPr>
      <p:sp>
        <p:nvSpPr>
          <p:cNvPr id="1618" name="Google Shape;1618;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19" name="Google Shape;1619;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Look It Up with Lookups</a:t>
            </a:r>
            <a:endParaRPr/>
          </a:p>
        </p:txBody>
      </p:sp>
      <p:sp>
        <p:nvSpPr>
          <p:cNvPr id="1620" name="Google Shape;1620;p1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grpSp>
        <p:nvGrpSpPr>
          <p:cNvPr id="1621" name="Google Shape;1621;p123"/>
          <p:cNvGrpSpPr/>
          <p:nvPr/>
        </p:nvGrpSpPr>
        <p:grpSpPr>
          <a:xfrm>
            <a:off x="374086" y="658797"/>
            <a:ext cx="969876" cy="1032343"/>
            <a:chOff x="374077" y="658776"/>
            <a:chExt cx="1268973" cy="1350704"/>
          </a:xfrm>
        </p:grpSpPr>
        <p:pic>
          <p:nvPicPr>
            <p:cNvPr id="1622" name="Google Shape;1622;p123"/>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623" name="Google Shape;1623;p123"/>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624" name="Google Shape;1624;p123"/>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Roboto"/>
                <a:ea typeface="Roboto"/>
                <a:cs typeface="Roboto"/>
                <a:sym typeface="Roboto"/>
              </a:rPr>
              <a:t>Assume this table is gigantic. How would we </a:t>
            </a:r>
            <a:r>
              <a:rPr b="1" i="0" lang="en" sz="1800" u="none" cap="none" strike="noStrike">
                <a:solidFill>
                  <a:schemeClr val="dk1"/>
                </a:solidFill>
                <a:latin typeface="Roboto"/>
                <a:ea typeface="Roboto"/>
                <a:cs typeface="Roboto"/>
                <a:sym typeface="Roboto"/>
              </a:rPr>
              <a:t>retrieve</a:t>
            </a:r>
            <a:r>
              <a:rPr b="0" i="0" lang="en" sz="1800" u="none" cap="none" strike="noStrike">
                <a:solidFill>
                  <a:schemeClr val="dk1"/>
                </a:solidFill>
                <a:latin typeface="Roboto"/>
                <a:ea typeface="Roboto"/>
                <a:cs typeface="Roboto"/>
                <a:sym typeface="Roboto"/>
              </a:rPr>
              <a:t> the population of a specific planet for use in another formula?</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aphicFrame>
        <p:nvGraphicFramePr>
          <p:cNvPr id="1625" name="Google Shape;1625;p123"/>
          <p:cNvGraphicFramePr/>
          <p:nvPr/>
        </p:nvGraphicFramePr>
        <p:xfrm>
          <a:off x="710550" y="2637942"/>
          <a:ext cx="3000000" cy="3000000"/>
        </p:xfrm>
        <a:graphic>
          <a:graphicData uri="http://schemas.openxmlformats.org/drawingml/2006/table">
            <a:tbl>
              <a:tblPr bandRow="1" firstRow="1">
                <a:noFill/>
                <a:tableStyleId>{899CEAFB-8B45-41FB-98D0-074B2C55C45D}</a:tableStyleId>
              </a:tblPr>
              <a:tblGrid>
                <a:gridCol w="3861450"/>
                <a:gridCol w="3861450"/>
              </a:tblGrid>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a:ea typeface="Roboto"/>
                          <a:cs typeface="Roboto"/>
                          <a:sym typeface="Roboto"/>
                        </a:rPr>
                        <a:t>Planet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a:ea typeface="Roboto"/>
                          <a:cs typeface="Roboto"/>
                          <a:sym typeface="Roboto"/>
                        </a:rPr>
                        <a:t>Population</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Zeelo</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5020</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Merinoa</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380</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Cardboard Box</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2</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Asteroid 9</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95</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64" name="Google Shape;1164;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165" name="Google Shape;1165;p79"/>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166" name="Google Shape;1166;p79"/>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b="0" i="0" sz="6000" u="none" cap="none" strike="noStrike">
              <a:solidFill>
                <a:srgbClr val="000000"/>
              </a:solidFill>
              <a:latin typeface="Arial"/>
              <a:ea typeface="Arial"/>
              <a:cs typeface="Arial"/>
              <a:sym typeface="Arial"/>
            </a:endParaRPr>
          </a:p>
        </p:txBody>
      </p:sp>
      <p:sp>
        <p:nvSpPr>
          <p:cNvPr id="1167" name="Google Shape;1167;p79"/>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79"/>
          <p:cNvSpPr txBox="1"/>
          <p:nvPr/>
        </p:nvSpPr>
        <p:spPr>
          <a:xfrm>
            <a:off x="1863650" y="1873225"/>
            <a:ext cx="6583500" cy="23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FFFFFF"/>
                </a:solidFill>
                <a:latin typeface="Roboto Light"/>
                <a:ea typeface="Roboto Light"/>
                <a:cs typeface="Roboto Light"/>
                <a:sym typeface="Roboto Light"/>
              </a:rPr>
              <a:t>Data analytics is about </a:t>
            </a:r>
            <a:br>
              <a:rPr b="0" i="0" lang="en" sz="4800" u="none" cap="none" strike="noStrike">
                <a:solidFill>
                  <a:srgbClr val="FFFFFF"/>
                </a:solidFill>
                <a:latin typeface="Roboto Light"/>
                <a:ea typeface="Roboto Light"/>
                <a:cs typeface="Roboto Light"/>
                <a:sym typeface="Roboto Light"/>
              </a:rPr>
            </a:br>
            <a:r>
              <a:rPr b="0" i="0" lang="en" sz="4800" u="none" cap="none" strike="noStrike">
                <a:solidFill>
                  <a:srgbClr val="FFFFFF"/>
                </a:solidFill>
                <a:latin typeface="Roboto Light"/>
                <a:ea typeface="Roboto Light"/>
                <a:cs typeface="Roboto Light"/>
                <a:sym typeface="Roboto Light"/>
              </a:rPr>
              <a:t>what </a:t>
            </a:r>
            <a:r>
              <a:rPr b="1" i="0" lang="en" sz="4800" u="none" cap="none" strike="noStrike">
                <a:solidFill>
                  <a:srgbClr val="FF00FF"/>
                </a:solidFill>
                <a:latin typeface="Roboto"/>
                <a:ea typeface="Roboto"/>
                <a:cs typeface="Roboto"/>
                <a:sym typeface="Roboto"/>
              </a:rPr>
              <a:t>two</a:t>
            </a:r>
            <a:r>
              <a:rPr b="0" i="0" lang="en" sz="4800" u="none" cap="none" strike="noStrike">
                <a:solidFill>
                  <a:srgbClr val="FFFFFF"/>
                </a:solidFill>
                <a:latin typeface="Roboto Light"/>
                <a:ea typeface="Roboto Light"/>
                <a:cs typeface="Roboto Light"/>
                <a:sym typeface="Roboto Light"/>
              </a:rPr>
              <a:t> things?</a:t>
            </a:r>
            <a:endParaRPr b="0" i="0" sz="48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Google Shape;1630;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31" name="Google Shape;1631;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Look It Up with Lookups</a:t>
            </a:r>
            <a:endParaRPr/>
          </a:p>
        </p:txBody>
      </p:sp>
      <p:sp>
        <p:nvSpPr>
          <p:cNvPr id="1632" name="Google Shape;1632;p1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grpSp>
        <p:nvGrpSpPr>
          <p:cNvPr id="1633" name="Google Shape;1633;p124"/>
          <p:cNvGrpSpPr/>
          <p:nvPr/>
        </p:nvGrpSpPr>
        <p:grpSpPr>
          <a:xfrm>
            <a:off x="374086" y="658797"/>
            <a:ext cx="969876" cy="1032343"/>
            <a:chOff x="374077" y="658776"/>
            <a:chExt cx="1268973" cy="1350704"/>
          </a:xfrm>
        </p:grpSpPr>
        <p:pic>
          <p:nvPicPr>
            <p:cNvPr id="1634" name="Google Shape;1634;p124"/>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635" name="Google Shape;1635;p124"/>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636" name="Google Shape;1636;p124"/>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Assume this table is gigantic. How would we </a:t>
            </a:r>
            <a:r>
              <a:rPr b="1" i="0" lang="en" sz="1800" u="none" cap="none" strike="noStrike">
                <a:solidFill>
                  <a:schemeClr val="dk1"/>
                </a:solidFill>
                <a:latin typeface="Roboto"/>
                <a:ea typeface="Roboto"/>
                <a:cs typeface="Roboto"/>
                <a:sym typeface="Roboto"/>
              </a:rPr>
              <a:t>retrieve</a:t>
            </a:r>
            <a:r>
              <a:rPr b="0" i="0" lang="en" sz="1800" u="none" cap="none" strike="noStrike">
                <a:solidFill>
                  <a:schemeClr val="dk1"/>
                </a:solidFill>
                <a:latin typeface="Roboto"/>
                <a:ea typeface="Roboto"/>
                <a:cs typeface="Roboto"/>
                <a:sym typeface="Roboto"/>
              </a:rPr>
              <a:t> the population of a specific planet for use in another formula?</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aphicFrame>
        <p:nvGraphicFramePr>
          <p:cNvPr id="1637" name="Google Shape;1637;p124"/>
          <p:cNvGraphicFramePr/>
          <p:nvPr/>
        </p:nvGraphicFramePr>
        <p:xfrm>
          <a:off x="710550" y="2637942"/>
          <a:ext cx="3000000" cy="3000000"/>
        </p:xfrm>
        <a:graphic>
          <a:graphicData uri="http://schemas.openxmlformats.org/drawingml/2006/table">
            <a:tbl>
              <a:tblPr bandRow="1" firstRow="1">
                <a:noFill/>
                <a:tableStyleId>{899CEAFB-8B45-41FB-98D0-074B2C55C45D}</a:tableStyleId>
              </a:tblPr>
              <a:tblGrid>
                <a:gridCol w="3861450"/>
                <a:gridCol w="3861450"/>
              </a:tblGrid>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a:ea typeface="Roboto"/>
                          <a:cs typeface="Roboto"/>
                          <a:sym typeface="Roboto"/>
                        </a:rPr>
                        <a:t>Planet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Roboto"/>
                          <a:ea typeface="Roboto"/>
                          <a:cs typeface="Roboto"/>
                          <a:sym typeface="Roboto"/>
                        </a:rPr>
                        <a:t>Population</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Zeelo</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5020</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Merinoa</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380</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Cardboard Box</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2</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349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Asteroid 9</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latin typeface="Roboto"/>
                          <a:ea typeface="Roboto"/>
                          <a:cs typeface="Roboto"/>
                          <a:sym typeface="Roboto"/>
                        </a:rPr>
                        <a:t>95</a:t>
                      </a:r>
                      <a:endParaRPr sz="1400" u="none" cap="none" strike="noStrike">
                        <a:latin typeface="Roboto"/>
                        <a:ea typeface="Roboto"/>
                        <a:cs typeface="Roboto"/>
                        <a:sym typeface="Roboto"/>
                      </a:endParaRPr>
                    </a:p>
                  </a:txBody>
                  <a:tcPr marT="34300" marB="34300" marR="68600" marL="6860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grpSp>
        <p:nvGrpSpPr>
          <p:cNvPr id="1638" name="Google Shape;1638;p124"/>
          <p:cNvGrpSpPr/>
          <p:nvPr/>
        </p:nvGrpSpPr>
        <p:grpSpPr>
          <a:xfrm>
            <a:off x="1275482" y="1446696"/>
            <a:ext cx="1051008" cy="1093390"/>
            <a:chOff x="5390225" y="663425"/>
            <a:chExt cx="1344000" cy="1398198"/>
          </a:xfrm>
        </p:grpSpPr>
        <p:pic>
          <p:nvPicPr>
            <p:cNvPr id="1639" name="Google Shape;1639;p124"/>
            <p:cNvPicPr preferRelativeResize="0"/>
            <p:nvPr/>
          </p:nvPicPr>
          <p:blipFill rotWithShape="1">
            <a:blip r:embed="rId4">
              <a:alphaModFix/>
            </a:blip>
            <a:srcRect b="0" l="0" r="0" t="0"/>
            <a:stretch/>
          </p:blipFill>
          <p:spPr>
            <a:xfrm>
              <a:off x="5480199" y="8628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640" name="Google Shape;1640;p124"/>
            <p:cNvSpPr txBox="1"/>
            <p:nvPr/>
          </p:nvSpPr>
          <p:spPr>
            <a:xfrm>
              <a:off x="5390225" y="6634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rgbClr val="FFFFFF"/>
                  </a:solidFill>
                  <a:latin typeface="Courier"/>
                  <a:ea typeface="Courier"/>
                  <a:cs typeface="Courier"/>
                  <a:sym typeface="Courier"/>
                </a:rPr>
                <a:t>A</a:t>
              </a:r>
              <a:endParaRPr b="0" i="0" sz="4800" u="none" cap="none" strike="noStrike">
                <a:solidFill>
                  <a:srgbClr val="FFFFFF"/>
                </a:solidFill>
                <a:latin typeface="Arial"/>
                <a:ea typeface="Arial"/>
                <a:cs typeface="Arial"/>
                <a:sym typeface="Arial"/>
              </a:endParaRPr>
            </a:p>
          </p:txBody>
        </p:sp>
      </p:grpSp>
      <p:sp>
        <p:nvSpPr>
          <p:cNvPr id="1641" name="Google Shape;1641;p124"/>
          <p:cNvSpPr txBox="1"/>
          <p:nvPr/>
        </p:nvSpPr>
        <p:spPr>
          <a:xfrm>
            <a:off x="2174847" y="1728939"/>
            <a:ext cx="9450600" cy="5289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400"/>
              <a:buFont typeface="Arial"/>
              <a:buNone/>
            </a:pPr>
            <a:r>
              <a:rPr b="0" i="0" lang="en" sz="1800" u="none" cap="none" strike="noStrike">
                <a:solidFill>
                  <a:schemeClr val="dk1"/>
                </a:solidFill>
                <a:latin typeface="Inconsolata"/>
                <a:ea typeface="Inconsolata"/>
                <a:cs typeface="Inconsolata"/>
                <a:sym typeface="Inconsolata"/>
              </a:rPr>
              <a:t>=vlookup( &lt;value&gt;, &lt;full table&gt;, </a:t>
            </a:r>
            <a:endParaRPr b="0" i="0" sz="1800" u="none" cap="none" strike="noStrike">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chemeClr val="dk1"/>
              </a:buClr>
              <a:buSzPts val="1400"/>
              <a:buFont typeface="Arial"/>
              <a:buNone/>
            </a:pPr>
            <a:r>
              <a:rPr b="0" i="0" lang="en" sz="1800" u="none" cap="none" strike="noStrike">
                <a:solidFill>
                  <a:schemeClr val="dk1"/>
                </a:solidFill>
                <a:latin typeface="Inconsolata"/>
                <a:ea typeface="Inconsolata"/>
                <a:cs typeface="Inconsolata"/>
                <a:sym typeface="Inconsolata"/>
              </a:rPr>
              <a:t>&lt;column to retrieve&gt;,&lt;match parameter&gt;)</a:t>
            </a:r>
            <a:endParaRPr b="0" i="0" sz="1800" u="none" cap="none" strike="noStrike">
              <a:solidFill>
                <a:srgbClr val="000000"/>
              </a:solidFill>
              <a:latin typeface="Inconsolata"/>
              <a:ea typeface="Inconsolata"/>
              <a:cs typeface="Inconsolata"/>
              <a:sym typeface="Inconsolata"/>
            </a:endParaRPr>
          </a:p>
          <a:p>
            <a:pPr indent="0" lvl="0" marL="0" marR="0" rtl="0" algn="l">
              <a:lnSpc>
                <a:spcPct val="100000"/>
              </a:lnSpc>
              <a:spcBef>
                <a:spcPts val="800"/>
              </a:spcBef>
              <a:spcAft>
                <a:spcPts val="0"/>
              </a:spcAft>
              <a:buClr>
                <a:schemeClr val="dk1"/>
              </a:buClr>
              <a:buSzPts val="1400"/>
              <a:buFont typeface="Arial"/>
              <a:buNone/>
            </a:pPr>
            <a:r>
              <a:t/>
            </a:r>
            <a:endParaRPr b="0" i="0" sz="1800" u="none" cap="none" strike="noStrike">
              <a:solidFill>
                <a:schemeClr val="dk1"/>
              </a:solidFill>
              <a:latin typeface="Inconsolata"/>
              <a:ea typeface="Inconsolata"/>
              <a:cs typeface="Inconsolata"/>
              <a:sym typeface="Inconsolata"/>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5" name="Shape 1645"/>
        <p:cNvGrpSpPr/>
        <p:nvPr/>
      </p:nvGrpSpPr>
      <p:grpSpPr>
        <a:xfrm>
          <a:off x="0" y="0"/>
          <a:ext cx="0" cy="0"/>
          <a:chOff x="0" y="0"/>
          <a:chExt cx="0" cy="0"/>
        </a:xfrm>
      </p:grpSpPr>
      <p:sp>
        <p:nvSpPr>
          <p:cNvPr id="1646" name="Google Shape;1646;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47" name="Google Shape;1647;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Look It Up with Lookups</a:t>
            </a:r>
            <a:endParaRPr/>
          </a:p>
        </p:txBody>
      </p:sp>
      <p:sp>
        <p:nvSpPr>
          <p:cNvPr id="1648" name="Google Shape;1648;p1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grpSp>
        <p:nvGrpSpPr>
          <p:cNvPr id="1649" name="Google Shape;1649;p125"/>
          <p:cNvGrpSpPr/>
          <p:nvPr/>
        </p:nvGrpSpPr>
        <p:grpSpPr>
          <a:xfrm>
            <a:off x="374086" y="658797"/>
            <a:ext cx="969876" cy="1032343"/>
            <a:chOff x="374077" y="658776"/>
            <a:chExt cx="1268973" cy="1350704"/>
          </a:xfrm>
        </p:grpSpPr>
        <p:pic>
          <p:nvPicPr>
            <p:cNvPr id="1650" name="Google Shape;1650;p125"/>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651" name="Google Shape;1651;p125"/>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652" name="Google Shape;1652;p125"/>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Roboto"/>
                <a:ea typeface="Roboto"/>
                <a:cs typeface="Roboto"/>
                <a:sym typeface="Roboto"/>
              </a:rPr>
              <a:t>What will this yield?</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0" i="0" lang="en" sz="1800" u="none" cap="none" strike="noStrike">
                <a:solidFill>
                  <a:schemeClr val="dk1"/>
                </a:solidFill>
                <a:latin typeface="Inconsolata"/>
                <a:ea typeface="Inconsolata"/>
                <a:cs typeface="Inconsolata"/>
                <a:sym typeface="Inconsolata"/>
              </a:rPr>
              <a:t>=vlookup( “Asteroid 9”, Planets, 3, FALSE)</a:t>
            </a:r>
            <a:endParaRPr b="0" i="0" sz="1800" u="none" cap="none" strike="noStrike">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aphicFrame>
        <p:nvGraphicFramePr>
          <p:cNvPr id="1653" name="Google Shape;1653;p125"/>
          <p:cNvGraphicFramePr/>
          <p:nvPr/>
        </p:nvGraphicFramePr>
        <p:xfrm>
          <a:off x="752035" y="2160613"/>
          <a:ext cx="3000000" cy="3000000"/>
        </p:xfrm>
        <a:graphic>
          <a:graphicData uri="http://schemas.openxmlformats.org/drawingml/2006/table">
            <a:tbl>
              <a:tblPr bandRow="1" firstRow="1">
                <a:noFill/>
                <a:tableStyleId>{899CEAFB-8B45-41FB-98D0-074B2C55C45D}</a:tableStyleId>
              </a:tblPr>
              <a:tblGrid>
                <a:gridCol w="1852425"/>
                <a:gridCol w="1852425"/>
                <a:gridCol w="1852425"/>
              </a:tblGrid>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oboto"/>
                          <a:ea typeface="Roboto"/>
                          <a:cs typeface="Roboto"/>
                          <a:sym typeface="Roboto"/>
                        </a:rPr>
                        <a:t>Planet</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oboto"/>
                          <a:ea typeface="Roboto"/>
                          <a:cs typeface="Roboto"/>
                          <a:sym typeface="Roboto"/>
                        </a:rPr>
                        <a:t>Population</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Species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5020</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380</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Cardboard Box</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2</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Hambones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Asteroid 9</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95</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Asterisks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7" name="Shape 1657"/>
        <p:cNvGrpSpPr/>
        <p:nvPr/>
      </p:nvGrpSpPr>
      <p:grpSpPr>
        <a:xfrm>
          <a:off x="0" y="0"/>
          <a:ext cx="0" cy="0"/>
          <a:chOff x="0" y="0"/>
          <a:chExt cx="0" cy="0"/>
        </a:xfrm>
      </p:grpSpPr>
      <p:sp>
        <p:nvSpPr>
          <p:cNvPr id="1658" name="Google Shape;1658;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59" name="Google Shape;1659;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Look It Up with Lookups</a:t>
            </a:r>
            <a:endParaRPr/>
          </a:p>
        </p:txBody>
      </p:sp>
      <p:sp>
        <p:nvSpPr>
          <p:cNvPr id="1660" name="Google Shape;1660;p1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grpSp>
        <p:nvGrpSpPr>
          <p:cNvPr id="1661" name="Google Shape;1661;p126"/>
          <p:cNvGrpSpPr/>
          <p:nvPr/>
        </p:nvGrpSpPr>
        <p:grpSpPr>
          <a:xfrm>
            <a:off x="374086" y="658797"/>
            <a:ext cx="969876" cy="1032343"/>
            <a:chOff x="374077" y="658776"/>
            <a:chExt cx="1268973" cy="1350704"/>
          </a:xfrm>
        </p:grpSpPr>
        <p:pic>
          <p:nvPicPr>
            <p:cNvPr id="1662" name="Google Shape;1662;p126"/>
            <p:cNvPicPr preferRelativeResize="0"/>
            <p:nvPr/>
          </p:nvPicPr>
          <p:blipFill rotWithShape="1">
            <a:blip r:embed="rId3">
              <a:alphaModFix/>
            </a:blip>
            <a:srcRect b="0" l="0" r="0" t="0"/>
            <a:stretch/>
          </p:blipFill>
          <p:spPr>
            <a:xfrm>
              <a:off x="374078" y="82190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663" name="Google Shape;1663;p126"/>
            <p:cNvSpPr txBox="1"/>
            <p:nvPr/>
          </p:nvSpPr>
          <p:spPr>
            <a:xfrm>
              <a:off x="374077" y="65877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4800" u="none" cap="none" strike="noStrike">
                  <a:solidFill>
                    <a:schemeClr val="dk1"/>
                  </a:solidFill>
                  <a:latin typeface="Courier"/>
                  <a:ea typeface="Courier"/>
                  <a:cs typeface="Courier"/>
                  <a:sym typeface="Courier"/>
                </a:rPr>
                <a:t>Q</a:t>
              </a:r>
              <a:endParaRPr b="0" i="0" sz="4800" u="none" cap="none" strike="noStrike">
                <a:solidFill>
                  <a:srgbClr val="000000"/>
                </a:solidFill>
                <a:latin typeface="Arial"/>
                <a:ea typeface="Arial"/>
                <a:cs typeface="Arial"/>
                <a:sym typeface="Arial"/>
              </a:endParaRPr>
            </a:p>
          </p:txBody>
        </p:sp>
      </p:grpSp>
      <p:sp>
        <p:nvSpPr>
          <p:cNvPr id="1664" name="Google Shape;1664;p126"/>
          <p:cNvSpPr txBox="1"/>
          <p:nvPr/>
        </p:nvSpPr>
        <p:spPr>
          <a:xfrm>
            <a:off x="1384325" y="811325"/>
            <a:ext cx="7394400" cy="11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Roboto"/>
                <a:ea typeface="Roboto"/>
                <a:cs typeface="Roboto"/>
                <a:sym typeface="Roboto"/>
              </a:rPr>
              <a:t>What will this yield?</a:t>
            </a:r>
            <a:endParaRPr b="0" i="0" sz="18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Inconsolata"/>
                <a:ea typeface="Inconsolata"/>
                <a:cs typeface="Inconsolata"/>
                <a:sym typeface="Inconsolata"/>
              </a:rPr>
              <a:t>=vlookup( “Asteroid 9”, Planets, 3, FALSE)</a:t>
            </a:r>
            <a:endParaRPr b="0" i="0" sz="1800" u="none" cap="none" strike="noStrike">
              <a:solidFill>
                <a:schemeClr val="dk1"/>
              </a:solidFill>
              <a:latin typeface="Inconsolata"/>
              <a:ea typeface="Inconsolata"/>
              <a:cs typeface="Inconsolata"/>
              <a:sym typeface="Inconsolata"/>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graphicFrame>
        <p:nvGraphicFramePr>
          <p:cNvPr id="1665" name="Google Shape;1665;p126"/>
          <p:cNvGraphicFramePr/>
          <p:nvPr/>
        </p:nvGraphicFramePr>
        <p:xfrm>
          <a:off x="752035" y="2160613"/>
          <a:ext cx="3000000" cy="3000000"/>
        </p:xfrm>
        <a:graphic>
          <a:graphicData uri="http://schemas.openxmlformats.org/drawingml/2006/table">
            <a:tbl>
              <a:tblPr bandRow="1" firstRow="1">
                <a:noFill/>
                <a:tableStyleId>{899CEAFB-8B45-41FB-98D0-074B2C55C45D}</a:tableStyleId>
              </a:tblPr>
              <a:tblGrid>
                <a:gridCol w="1852425"/>
                <a:gridCol w="1852425"/>
                <a:gridCol w="1852425"/>
              </a:tblGrid>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oboto"/>
                          <a:ea typeface="Roboto"/>
                          <a:cs typeface="Roboto"/>
                          <a:sym typeface="Roboto"/>
                        </a:rPr>
                        <a:t>Planet</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2F778"/>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solidFill>
                            <a:schemeClr val="dk1"/>
                          </a:solidFill>
                          <a:latin typeface="Roboto"/>
                          <a:ea typeface="Roboto"/>
                          <a:cs typeface="Roboto"/>
                          <a:sym typeface="Roboto"/>
                        </a:rPr>
                        <a:t>Population</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AFCA54"/>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Species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3CA779"/>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Zeelo</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5020</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Zoltans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Merinoa</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380</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Murphies</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Cardboard Box</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2</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Hambones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700"/>
                        <a:buFont typeface="Arial"/>
                        <a:buNone/>
                      </a:pPr>
                      <a:r>
                        <a:t/>
                      </a:r>
                      <a:endParaRPr sz="17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EFEFEF"/>
                    </a:solidFill>
                  </a:tcPr>
                </a:tc>
              </a:tr>
              <a:tr h="408125">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Asteroid 9</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95</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FFFFFF"/>
                    </a:solidFill>
                  </a:tcPr>
                </a:tc>
                <a:tc>
                  <a:txBody>
                    <a:bodyPr/>
                    <a:lstStyle/>
                    <a:p>
                      <a:pPr indent="0" lvl="0" marL="0" marR="0" rtl="0" algn="ctr">
                        <a:lnSpc>
                          <a:spcPct val="100000"/>
                        </a:lnSpc>
                        <a:spcBef>
                          <a:spcPts val="0"/>
                        </a:spcBef>
                        <a:spcAft>
                          <a:spcPts val="0"/>
                        </a:spcAft>
                        <a:buClr>
                          <a:srgbClr val="000000"/>
                        </a:buClr>
                        <a:buSzPts val="1700"/>
                        <a:buFont typeface="Arial"/>
                        <a:buNone/>
                      </a:pPr>
                      <a:r>
                        <a:rPr lang="en" sz="1700" u="none" cap="none" strike="noStrike">
                          <a:latin typeface="Roboto"/>
                          <a:ea typeface="Roboto"/>
                          <a:cs typeface="Roboto"/>
                          <a:sym typeface="Roboto"/>
                        </a:rPr>
                        <a:t>Asterisks</a:t>
                      </a:r>
                      <a:endParaRPr sz="1100" u="none" cap="none" strike="noStrike">
                        <a:latin typeface="Roboto"/>
                        <a:ea typeface="Roboto"/>
                        <a:cs typeface="Roboto"/>
                        <a:sym typeface="Roboto"/>
                      </a:endParaRPr>
                    </a:p>
                  </a:txBody>
                  <a:tcPr marT="54050" marB="54050" marR="108050" marL="108050" anchor="ctr">
                    <a:lnL cap="flat" cmpd="sng" w="9525">
                      <a:solidFill>
                        <a:srgbClr val="7B7B7B"/>
                      </a:solidFill>
                      <a:prstDash val="solid"/>
                      <a:round/>
                      <a:headEnd len="sm" w="sm" type="none"/>
                      <a:tailEnd len="sm" w="sm" type="none"/>
                    </a:lnL>
                    <a:lnR cap="flat" cmpd="sng" w="9525">
                      <a:solidFill>
                        <a:srgbClr val="7B7B7B"/>
                      </a:solidFill>
                      <a:prstDash val="solid"/>
                      <a:round/>
                      <a:headEnd len="sm" w="sm" type="none"/>
                      <a:tailEnd len="sm" w="sm" type="none"/>
                    </a:lnR>
                    <a:lnT cap="flat" cmpd="sng" w="9525">
                      <a:solidFill>
                        <a:srgbClr val="7B7B7B"/>
                      </a:solidFill>
                      <a:prstDash val="solid"/>
                      <a:round/>
                      <a:headEnd len="sm" w="sm" type="none"/>
                      <a:tailEnd len="sm" w="sm" type="none"/>
                    </a:lnT>
                    <a:lnB cap="flat" cmpd="sng" w="9525">
                      <a:solidFill>
                        <a:srgbClr val="7B7B7B"/>
                      </a:solidFill>
                      <a:prstDash val="solid"/>
                      <a:round/>
                      <a:headEnd len="sm" w="sm" type="none"/>
                      <a:tailEnd len="sm" w="sm" type="none"/>
                    </a:lnB>
                    <a:solidFill>
                      <a:srgbClr val="00FFFF"/>
                    </a:solidFill>
                  </a:tcPr>
                </a:tc>
              </a:tr>
            </a:tbl>
          </a:graphicData>
        </a:graphic>
      </p:graphicFrame>
      <p:grpSp>
        <p:nvGrpSpPr>
          <p:cNvPr id="1666" name="Google Shape;1666;p126"/>
          <p:cNvGrpSpPr/>
          <p:nvPr/>
        </p:nvGrpSpPr>
        <p:grpSpPr>
          <a:xfrm>
            <a:off x="6486694" y="2160619"/>
            <a:ext cx="810900" cy="771235"/>
            <a:chOff x="462153" y="3493260"/>
            <a:chExt cx="1081200" cy="1028313"/>
          </a:xfrm>
        </p:grpSpPr>
        <p:pic>
          <p:nvPicPr>
            <p:cNvPr id="1667" name="Google Shape;1667;p126"/>
            <p:cNvPicPr preferRelativeResize="0"/>
            <p:nvPr/>
          </p:nvPicPr>
          <p:blipFill rotWithShape="1">
            <a:blip r:embed="rId4">
              <a:alphaModFix/>
            </a:blip>
            <a:srcRect b="0" l="0" r="0" t="0"/>
            <a:stretch/>
          </p:blipFill>
          <p:spPr>
            <a:xfrm>
              <a:off x="540564" y="3569681"/>
              <a:ext cx="924300" cy="951892"/>
            </a:xfrm>
            <a:prstGeom prst="rect">
              <a:avLst/>
            </a:prstGeom>
            <a:noFill/>
            <a:ln>
              <a:noFill/>
            </a:ln>
            <a:effectLst>
              <a:outerShdw blurRad="304800" sx="66000" rotWithShape="0" algn="ctr" dir="5400000" dist="12700" sy="66000">
                <a:srgbClr val="000000">
                  <a:alpha val="49411"/>
                </a:srgbClr>
              </a:outerShdw>
            </a:effectLst>
          </p:spPr>
        </p:pic>
        <p:sp>
          <p:nvSpPr>
            <p:cNvPr id="1668" name="Google Shape;1668;p126"/>
            <p:cNvSpPr txBox="1"/>
            <p:nvPr/>
          </p:nvSpPr>
          <p:spPr>
            <a:xfrm>
              <a:off x="462153" y="3493260"/>
              <a:ext cx="1081200" cy="8661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lt1"/>
                </a:buClr>
                <a:buSzPts val="3300"/>
                <a:buFont typeface="Courier"/>
                <a:buNone/>
              </a:pPr>
              <a:r>
                <a:rPr b="0" i="0" lang="en" sz="3300" u="none" cap="none" strike="noStrike">
                  <a:solidFill>
                    <a:schemeClr val="lt1"/>
                  </a:solidFill>
                  <a:latin typeface="Courier"/>
                  <a:ea typeface="Courier"/>
                  <a:cs typeface="Courier"/>
                  <a:sym typeface="Courier"/>
                </a:rPr>
                <a:t>A</a:t>
              </a:r>
              <a:endParaRPr b="0" i="0" sz="1100" u="none" cap="none" strike="noStrike">
                <a:solidFill>
                  <a:srgbClr val="000000"/>
                </a:solidFill>
                <a:latin typeface="Arial"/>
                <a:ea typeface="Arial"/>
                <a:cs typeface="Arial"/>
                <a:sym typeface="Arial"/>
              </a:endParaRPr>
            </a:p>
          </p:txBody>
        </p:sp>
      </p:grpSp>
      <p:sp>
        <p:nvSpPr>
          <p:cNvPr id="1669" name="Google Shape;1669;p126"/>
          <p:cNvSpPr txBox="1"/>
          <p:nvPr/>
        </p:nvSpPr>
        <p:spPr>
          <a:xfrm>
            <a:off x="6574853" y="2768157"/>
            <a:ext cx="4943700" cy="1251600"/>
          </a:xfrm>
          <a:prstGeom prst="rect">
            <a:avLst/>
          </a:prstGeom>
          <a:noFill/>
          <a:ln>
            <a:noFill/>
          </a:ln>
        </p:spPr>
        <p:txBody>
          <a:bodyPr anchorCtr="0" anchor="t" bIns="34275" lIns="342900" spcFirstLastPara="1" rIns="137150" wrap="square" tIns="68575">
            <a:noAutofit/>
          </a:bodyPr>
          <a:lstStyle/>
          <a:p>
            <a:pPr indent="0" lvl="0" marL="0" marR="0" rtl="0" algn="l">
              <a:lnSpc>
                <a:spcPct val="100000"/>
              </a:lnSpc>
              <a:spcBef>
                <a:spcPts val="0"/>
              </a:spcBef>
              <a:spcAft>
                <a:spcPts val="0"/>
              </a:spcAft>
              <a:buClr>
                <a:schemeClr val="dk1"/>
              </a:buClr>
              <a:buSzPts val="1700"/>
              <a:buFont typeface="Arial"/>
              <a:buNone/>
            </a:pPr>
            <a:r>
              <a:rPr b="0" i="0" lang="en" sz="1700" u="none" cap="none" strike="noStrike">
                <a:solidFill>
                  <a:schemeClr val="dk1"/>
                </a:solidFill>
                <a:highlight>
                  <a:srgbClr val="00FFFF"/>
                </a:highlight>
                <a:latin typeface="Roboto"/>
                <a:ea typeface="Roboto"/>
                <a:cs typeface="Roboto"/>
                <a:sym typeface="Roboto"/>
              </a:rPr>
              <a:t>Asterisks</a:t>
            </a:r>
            <a:endParaRPr b="0" i="0" sz="1100" u="none" cap="none" strike="noStrike">
              <a:solidFill>
                <a:srgbClr val="000000"/>
              </a:solidFill>
              <a:latin typeface="Roboto"/>
              <a:ea typeface="Roboto"/>
              <a:cs typeface="Roboto"/>
              <a:sym typeface="Robo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1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75" name="Google Shape;1675;p1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76" name="Google Shape;1676;p127"/>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p>
            <a:pPr indent="0" lvl="0" marL="0" rtl="0" algn="r">
              <a:lnSpc>
                <a:spcPct val="100000"/>
              </a:lnSpc>
              <a:spcBef>
                <a:spcPts val="0"/>
              </a:spcBef>
              <a:spcAft>
                <a:spcPts val="0"/>
              </a:spcAft>
              <a:buSzPts val="1800"/>
              <a:buNone/>
            </a:pPr>
            <a:r>
              <a:rPr lang="en"/>
              <a:t>Lookups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0" name="Shape 1680"/>
        <p:cNvGrpSpPr/>
        <p:nvPr/>
      </p:nvGrpSpPr>
      <p:grpSpPr>
        <a:xfrm>
          <a:off x="0" y="0"/>
          <a:ext cx="0" cy="0"/>
          <a:chOff x="0" y="0"/>
          <a:chExt cx="0" cy="0"/>
        </a:xfrm>
      </p:grpSpPr>
      <p:sp>
        <p:nvSpPr>
          <p:cNvPr id="1681" name="Google Shape;1681;p1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82" name="Google Shape;1682;p1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83" name="Google Shape;1683;p1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15 minutes</a:t>
            </a:r>
            <a:endParaRPr/>
          </a:p>
        </p:txBody>
      </p:sp>
      <p:sp>
        <p:nvSpPr>
          <p:cNvPr id="1684" name="Google Shape;1684;p1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Clr>
                <a:schemeClr val="dk1"/>
              </a:buClr>
              <a:buSzPts val="1100"/>
              <a:buFont typeface="Arial"/>
              <a:buNone/>
            </a:pPr>
            <a:r>
              <a:rPr b="1" lang="en" sz="3000">
                <a:solidFill>
                  <a:schemeClr val="dk1"/>
                </a:solidFill>
              </a:rPr>
              <a:t>Activity: </a:t>
            </a:r>
            <a:r>
              <a:rPr lang="en" sz="3000">
                <a:solidFill>
                  <a:schemeClr val="dk1"/>
                </a:solidFill>
                <a:latin typeface="Roboto Light"/>
                <a:ea typeface="Roboto Light"/>
                <a:cs typeface="Roboto Light"/>
                <a:sym typeface="Roboto Light"/>
              </a:rPr>
              <a:t>Product Pivot</a:t>
            </a:r>
            <a:endParaRPr sz="30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A small company selling electronics and electronic media has asked our class to create a table that visualizes the cost of their recent orders. Using lookups, create a pivot table that serves this purpose.</a:t>
            </a:r>
            <a:endParaRPr sz="1800">
              <a:solidFill>
                <a:schemeClr val="dk1"/>
              </a:solidFill>
              <a:latin typeface="Roboto Light"/>
              <a:ea typeface="Roboto Light"/>
              <a:cs typeface="Roboto Light"/>
              <a:sym typeface="Roboto Light"/>
            </a:endParaRPr>
          </a:p>
          <a:p>
            <a:pPr indent="0" lvl="0" marL="0" rtl="0" algn="l">
              <a:lnSpc>
                <a:spcPct val="100000"/>
              </a:lnSpc>
              <a:spcBef>
                <a:spcPts val="800"/>
              </a:spcBef>
              <a:spcAft>
                <a:spcPts val="0"/>
              </a:spcAft>
              <a:buSzPts val="2400"/>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8" name="Shape 1688"/>
        <p:cNvGrpSpPr/>
        <p:nvPr/>
      </p:nvGrpSpPr>
      <p:grpSpPr>
        <a:xfrm>
          <a:off x="0" y="0"/>
          <a:ext cx="0" cy="0"/>
          <a:chOff x="0" y="0"/>
          <a:chExt cx="0" cy="0"/>
        </a:xfrm>
      </p:grpSpPr>
      <p:sp>
        <p:nvSpPr>
          <p:cNvPr id="1689" name="Google Shape;1689;p1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lang="en"/>
              <a:t>Suggested Time: 15 minutes</a:t>
            </a:r>
            <a:endParaRPr/>
          </a:p>
        </p:txBody>
      </p:sp>
      <p:sp>
        <p:nvSpPr>
          <p:cNvPr id="1690" name="Google Shape;1690;p1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91" name="Google Shape;1691;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Activity: </a:t>
            </a:r>
            <a:r>
              <a:rPr lang="en">
                <a:latin typeface="Roboto Light"/>
                <a:ea typeface="Roboto Light"/>
                <a:cs typeface="Roboto Light"/>
                <a:sym typeface="Roboto Light"/>
              </a:rPr>
              <a:t>Product Pivot</a:t>
            </a:r>
            <a:endParaRPr>
              <a:latin typeface="Roboto Light"/>
              <a:ea typeface="Roboto Light"/>
              <a:cs typeface="Roboto Light"/>
              <a:sym typeface="Roboto Light"/>
            </a:endParaRPr>
          </a:p>
        </p:txBody>
      </p:sp>
      <p:sp>
        <p:nvSpPr>
          <p:cNvPr id="1692" name="Google Shape;1692;p1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93" name="Google Shape;1693;p129"/>
          <p:cNvSpPr/>
          <p:nvPr/>
        </p:nvSpPr>
        <p:spPr>
          <a:xfrm>
            <a:off x="1352550" y="1302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129"/>
          <p:cNvSpPr txBox="1"/>
          <p:nvPr>
            <p:ph idx="1" type="subTitle"/>
          </p:nvPr>
        </p:nvSpPr>
        <p:spPr>
          <a:xfrm>
            <a:off x="12225" y="13218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00000"/>
              </a:lnSpc>
              <a:spcBef>
                <a:spcPts val="0"/>
              </a:spcBef>
              <a:spcAft>
                <a:spcPts val="0"/>
              </a:spcAft>
              <a:buSzPts val="1300"/>
              <a:buNone/>
            </a:pPr>
            <a:r>
              <a:rPr lang="en" sz="1300">
                <a:latin typeface="Roboto"/>
                <a:ea typeface="Roboto"/>
                <a:cs typeface="Roboto"/>
                <a:sym typeface="Roboto"/>
              </a:rPr>
              <a:t>Determine the Product Price of each row in the Orders sheet by using a </a:t>
            </a:r>
            <a:r>
              <a:rPr lang="en" sz="1300">
                <a:solidFill>
                  <a:srgbClr val="FFFFFF"/>
                </a:solidFill>
                <a:highlight>
                  <a:srgbClr val="000000"/>
                </a:highlight>
                <a:latin typeface="Inconsolata"/>
                <a:ea typeface="Inconsolata"/>
                <a:cs typeface="Inconsolata"/>
                <a:sym typeface="Inconsolata"/>
              </a:rPr>
              <a:t>VLOOKUP()</a:t>
            </a:r>
            <a:r>
              <a:rPr lang="en" sz="1300">
                <a:latin typeface="Roboto"/>
                <a:ea typeface="Roboto"/>
                <a:cs typeface="Roboto"/>
                <a:sym typeface="Roboto"/>
              </a:rPr>
              <a:t> that references each row’s Product ID. (The Product Price of a row does not include shipping.)</a:t>
            </a:r>
            <a:endParaRPr sz="1300">
              <a:latin typeface="Roboto"/>
              <a:ea typeface="Roboto"/>
              <a:cs typeface="Roboto"/>
              <a:sym typeface="Roboto"/>
            </a:endParaRPr>
          </a:p>
        </p:txBody>
      </p:sp>
      <p:sp>
        <p:nvSpPr>
          <p:cNvPr id="1695" name="Google Shape;1695;p129"/>
          <p:cNvSpPr/>
          <p:nvPr/>
        </p:nvSpPr>
        <p:spPr>
          <a:xfrm>
            <a:off x="1352550" y="2154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29"/>
          <p:cNvSpPr/>
          <p:nvPr/>
        </p:nvSpPr>
        <p:spPr>
          <a:xfrm>
            <a:off x="1352550" y="2997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29"/>
          <p:cNvSpPr txBox="1"/>
          <p:nvPr>
            <p:ph idx="1" type="subTitle"/>
          </p:nvPr>
        </p:nvSpPr>
        <p:spPr>
          <a:xfrm>
            <a:off x="-12225" y="2157350"/>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400" u="none" cap="none" strike="noStrike">
                <a:solidFill>
                  <a:srgbClr val="000000"/>
                </a:solidFill>
                <a:latin typeface="Roboto"/>
                <a:ea typeface="Roboto"/>
                <a:cs typeface="Roboto"/>
                <a:sym typeface="Roboto"/>
              </a:rPr>
              <a:t>Determine the Shipping Price of each row in the Orders sheet by using a </a:t>
            </a:r>
            <a:r>
              <a:rPr b="0" i="0" lang="en" sz="1300" u="none" cap="none" strike="noStrike">
                <a:solidFill>
                  <a:srgbClr val="FFFFFF"/>
                </a:solidFill>
                <a:highlight>
                  <a:schemeClr val="dk1"/>
                </a:highlight>
                <a:latin typeface="Inconsolata"/>
                <a:ea typeface="Inconsolata"/>
                <a:cs typeface="Inconsolata"/>
                <a:sym typeface="Inconsolata"/>
              </a:rPr>
              <a:t>VLOOKUP()</a:t>
            </a:r>
            <a:r>
              <a:rPr b="0" i="0" lang="en" sz="1300" u="none" cap="none" strike="noStrike">
                <a:solidFill>
                  <a:srgbClr val="FFFFFF"/>
                </a:solidFill>
                <a:latin typeface="Inconsolata"/>
                <a:ea typeface="Inconsolata"/>
                <a:cs typeface="Inconsolata"/>
                <a:sym typeface="Inconsolata"/>
              </a:rPr>
              <a:t> </a:t>
            </a:r>
            <a:r>
              <a:rPr b="0" i="0" lang="en" sz="1400" u="none" cap="none" strike="noStrike">
                <a:solidFill>
                  <a:srgbClr val="000000"/>
                </a:solidFill>
                <a:latin typeface="Roboto"/>
                <a:ea typeface="Roboto"/>
                <a:cs typeface="Roboto"/>
                <a:sym typeface="Roboto"/>
              </a:rPr>
              <a:t>that references each row's Product ID.</a:t>
            </a:r>
            <a:endParaRPr b="0" i="0" sz="1400" u="none" cap="none" strike="noStrike">
              <a:solidFill>
                <a:srgbClr val="000000"/>
              </a:solidFill>
              <a:latin typeface="Roboto"/>
              <a:ea typeface="Roboto"/>
              <a:cs typeface="Roboto"/>
              <a:sym typeface="Roboto"/>
            </a:endParaRPr>
          </a:p>
        </p:txBody>
      </p:sp>
      <p:sp>
        <p:nvSpPr>
          <p:cNvPr id="1698" name="Google Shape;1698;p129"/>
          <p:cNvSpPr txBox="1"/>
          <p:nvPr>
            <p:ph idx="4" type="subTitle"/>
          </p:nvPr>
        </p:nvSpPr>
        <p:spPr>
          <a:xfrm>
            <a:off x="0" y="3000075"/>
            <a:ext cx="9168600" cy="606900"/>
          </a:xfrm>
          <a:prstGeom prst="rect">
            <a:avLst/>
          </a:prstGeom>
          <a:noFill/>
          <a:ln>
            <a:noFill/>
          </a:ln>
        </p:spPr>
        <p:txBody>
          <a:bodyPr anchorCtr="0" anchor="ctr" bIns="0" lIns="1554475" spcFirstLastPara="1" rIns="457200" wrap="square" tIns="0">
            <a:noAutofit/>
          </a:bodyPr>
          <a:lstStyle/>
          <a:p>
            <a:pPr indent="0" lvl="0" marL="0" marR="0" rtl="0" algn="l">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Roboto"/>
                <a:ea typeface="Roboto"/>
                <a:cs typeface="Roboto"/>
                <a:sym typeface="Roboto"/>
              </a:rPr>
              <a:t>Select all data on the Orders sheet and create a new pivot table that calculates the sum </a:t>
            </a:r>
            <a:br>
              <a:rPr b="0" i="0" lang="en" sz="1300" u="none" cap="none" strike="noStrike">
                <a:solidFill>
                  <a:srgbClr val="000000"/>
                </a:solidFill>
                <a:latin typeface="Roboto"/>
                <a:ea typeface="Roboto"/>
                <a:cs typeface="Roboto"/>
                <a:sym typeface="Roboto"/>
              </a:rPr>
            </a:br>
            <a:r>
              <a:rPr b="0" i="0" lang="en" sz="1300" u="none" cap="none" strike="noStrike">
                <a:solidFill>
                  <a:srgbClr val="000000"/>
                </a:solidFill>
                <a:latin typeface="Roboto"/>
                <a:ea typeface="Roboto"/>
                <a:cs typeface="Roboto"/>
                <a:sym typeface="Roboto"/>
              </a:rPr>
              <a:t>of both Product Price and Shipping Price for each Order Number and Product ID.</a:t>
            </a:r>
            <a:endParaRPr b="0" i="0" sz="1300" u="none" cap="none" strike="noStrike">
              <a:solidFill>
                <a:srgbClr val="000000"/>
              </a:solidFill>
              <a:latin typeface="Roboto"/>
              <a:ea typeface="Roboto"/>
              <a:cs typeface="Roboto"/>
              <a:sym typeface="Roboto"/>
            </a:endParaRPr>
          </a:p>
        </p:txBody>
      </p:sp>
      <p:pic>
        <p:nvPicPr>
          <p:cNvPr id="1699" name="Google Shape;1699;p129"/>
          <p:cNvPicPr preferRelativeResize="0"/>
          <p:nvPr/>
        </p:nvPicPr>
        <p:blipFill rotWithShape="1">
          <a:blip r:embed="rId3">
            <a:alphaModFix/>
          </a:blip>
          <a:srcRect b="237" l="0" r="0" t="227"/>
          <a:stretch/>
        </p:blipFill>
        <p:spPr>
          <a:xfrm>
            <a:off x="429768" y="1326611"/>
            <a:ext cx="785566" cy="606900"/>
          </a:xfrm>
          <a:prstGeom prst="rect">
            <a:avLst/>
          </a:prstGeom>
          <a:noFill/>
          <a:ln>
            <a:noFill/>
          </a:ln>
        </p:spPr>
      </p:pic>
      <p:pic>
        <p:nvPicPr>
          <p:cNvPr id="1700" name="Google Shape;1700;p129"/>
          <p:cNvPicPr preferRelativeResize="0"/>
          <p:nvPr/>
        </p:nvPicPr>
        <p:blipFill rotWithShape="1">
          <a:blip r:embed="rId3">
            <a:alphaModFix/>
          </a:blip>
          <a:srcRect b="237" l="0" r="0" t="227"/>
          <a:stretch/>
        </p:blipFill>
        <p:spPr>
          <a:xfrm>
            <a:off x="429768" y="2150898"/>
            <a:ext cx="785566" cy="606900"/>
          </a:xfrm>
          <a:prstGeom prst="rect">
            <a:avLst/>
          </a:prstGeom>
          <a:noFill/>
          <a:ln>
            <a:noFill/>
          </a:ln>
        </p:spPr>
      </p:pic>
      <p:pic>
        <p:nvPicPr>
          <p:cNvPr id="1701" name="Google Shape;1701;p129"/>
          <p:cNvPicPr preferRelativeResize="0"/>
          <p:nvPr/>
        </p:nvPicPr>
        <p:blipFill rotWithShape="1">
          <a:blip r:embed="rId3">
            <a:alphaModFix/>
          </a:blip>
          <a:srcRect b="237" l="0" r="0" t="227"/>
          <a:stretch/>
        </p:blipFill>
        <p:spPr>
          <a:xfrm>
            <a:off x="429768" y="3006061"/>
            <a:ext cx="785566" cy="6069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5" name="Shape 1705"/>
        <p:cNvGrpSpPr/>
        <p:nvPr/>
      </p:nvGrpSpPr>
      <p:grpSpPr>
        <a:xfrm>
          <a:off x="0" y="0"/>
          <a:ext cx="0" cy="0"/>
          <a:chOff x="0" y="0"/>
          <a:chExt cx="0" cy="0"/>
        </a:xfrm>
      </p:grpSpPr>
      <p:sp>
        <p:nvSpPr>
          <p:cNvPr id="1706" name="Google Shape;1706;p1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07" name="Google Shape;1707;p1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1" name="Shape 1711"/>
        <p:cNvGrpSpPr/>
        <p:nvPr/>
      </p:nvGrpSpPr>
      <p:grpSpPr>
        <a:xfrm>
          <a:off x="0" y="0"/>
          <a:ext cx="0" cy="0"/>
          <a:chOff x="0" y="0"/>
          <a:chExt cx="0" cy="0"/>
        </a:xfrm>
      </p:grpSpPr>
      <p:sp>
        <p:nvSpPr>
          <p:cNvPr id="1712" name="Google Shape;1712;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13" name="Google Shape;1713;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714" name="Google Shape;1714;p1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pic>
        <p:nvPicPr>
          <p:cNvPr id="1173" name="Google Shape;1173;p80"/>
          <p:cNvPicPr preferRelativeResize="0"/>
          <p:nvPr/>
        </p:nvPicPr>
        <p:blipFill rotWithShape="1">
          <a:blip r:embed="rId3">
            <a:alphaModFix/>
          </a:blip>
          <a:srcRect b="0" l="0" r="0" t="0"/>
          <a:stretch/>
        </p:blipFill>
        <p:spPr>
          <a:xfrm>
            <a:off x="1289199" y="939024"/>
            <a:ext cx="1164057" cy="1198799"/>
          </a:xfrm>
          <a:prstGeom prst="rect">
            <a:avLst/>
          </a:prstGeom>
          <a:noFill/>
          <a:ln>
            <a:noFill/>
          </a:ln>
          <a:effectLst>
            <a:outerShdw blurRad="304800" sx="66000" rotWithShape="0" algn="ctr" dir="5400000" dist="12700" sy="66000">
              <a:srgbClr val="000000">
                <a:alpha val="49411"/>
              </a:srgbClr>
            </a:outerShdw>
          </a:effectLst>
        </p:spPr>
      </p:pic>
      <p:sp>
        <p:nvSpPr>
          <p:cNvPr id="1174" name="Google Shape;1174;p8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75" name="Google Shape;1175;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76" name="Google Shape;1176;p80"/>
          <p:cNvSpPr txBox="1"/>
          <p:nvPr/>
        </p:nvSpPr>
        <p:spPr>
          <a:xfrm>
            <a:off x="1199225" y="739625"/>
            <a:ext cx="1344000" cy="11988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rgbClr val="FFFFFF"/>
                </a:solidFill>
                <a:latin typeface="Courier"/>
                <a:ea typeface="Courier"/>
                <a:cs typeface="Courier"/>
                <a:sym typeface="Courier"/>
              </a:rPr>
              <a:t>A</a:t>
            </a:r>
            <a:endParaRPr b="0" i="0" sz="6000" u="none" cap="none" strike="noStrike">
              <a:solidFill>
                <a:srgbClr val="FFFFFF"/>
              </a:solidFill>
              <a:latin typeface="Arial"/>
              <a:ea typeface="Arial"/>
              <a:cs typeface="Arial"/>
              <a:sym typeface="Arial"/>
            </a:endParaRPr>
          </a:p>
        </p:txBody>
      </p:sp>
      <p:sp>
        <p:nvSpPr>
          <p:cNvPr id="1177" name="Google Shape;1177;p80"/>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80"/>
          <p:cNvSpPr txBox="1"/>
          <p:nvPr/>
        </p:nvSpPr>
        <p:spPr>
          <a:xfrm>
            <a:off x="1863650" y="1873225"/>
            <a:ext cx="6624300" cy="23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chemeClr val="dk1"/>
                </a:solidFill>
                <a:latin typeface="Roboto Light"/>
                <a:ea typeface="Roboto Light"/>
                <a:cs typeface="Roboto Light"/>
                <a:sym typeface="Roboto Light"/>
              </a:rPr>
              <a:t>Fundamentally, data analytics </a:t>
            </a:r>
            <a:br>
              <a:rPr b="0" i="0" lang="en" sz="3600" u="none" cap="none" strike="noStrike">
                <a:solidFill>
                  <a:schemeClr val="dk1"/>
                </a:solidFill>
                <a:latin typeface="Roboto Light"/>
                <a:ea typeface="Roboto Light"/>
                <a:cs typeface="Roboto Light"/>
                <a:sym typeface="Roboto Light"/>
              </a:rPr>
            </a:br>
            <a:r>
              <a:rPr b="0" i="0" lang="en" sz="3600" u="none" cap="none" strike="noStrike">
                <a:solidFill>
                  <a:schemeClr val="dk1"/>
                </a:solidFill>
                <a:latin typeface="Roboto Light"/>
                <a:ea typeface="Roboto Light"/>
                <a:cs typeface="Roboto Light"/>
                <a:sym typeface="Roboto Light"/>
              </a:rPr>
              <a:t>is about </a:t>
            </a:r>
            <a:r>
              <a:rPr b="1" i="0" lang="en" sz="3600" u="none" cap="none" strike="noStrike">
                <a:solidFill>
                  <a:schemeClr val="dk1"/>
                </a:solidFill>
                <a:latin typeface="Roboto"/>
                <a:ea typeface="Roboto"/>
                <a:cs typeface="Roboto"/>
                <a:sym typeface="Roboto"/>
              </a:rPr>
              <a:t>storytelling</a:t>
            </a:r>
            <a:r>
              <a:rPr b="0" i="0" lang="en" sz="3600" u="none" cap="none" strike="noStrike">
                <a:solidFill>
                  <a:schemeClr val="dk1"/>
                </a:solidFill>
                <a:latin typeface="Roboto Light"/>
                <a:ea typeface="Roboto Light"/>
                <a:cs typeface="Roboto Light"/>
                <a:sym typeface="Roboto Light"/>
              </a:rPr>
              <a:t> and </a:t>
            </a:r>
            <a:r>
              <a:rPr b="1" i="0" lang="en" sz="3600" u="none" cap="none" strike="noStrike">
                <a:solidFill>
                  <a:schemeClr val="dk1"/>
                </a:solidFill>
                <a:latin typeface="Roboto"/>
                <a:ea typeface="Roboto"/>
                <a:cs typeface="Roboto"/>
                <a:sym typeface="Roboto"/>
              </a:rPr>
              <a:t>truth-telling.</a:t>
            </a:r>
            <a:endParaRPr b="1" i="0" sz="36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000000"/>
              </a:solidFill>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2" name="Shape 1182"/>
        <p:cNvGrpSpPr/>
        <p:nvPr/>
      </p:nvGrpSpPr>
      <p:grpSpPr>
        <a:xfrm>
          <a:off x="0" y="0"/>
          <a:ext cx="0" cy="0"/>
          <a:chOff x="0" y="0"/>
          <a:chExt cx="0" cy="0"/>
        </a:xfrm>
      </p:grpSpPr>
      <p:sp>
        <p:nvSpPr>
          <p:cNvPr id="1183" name="Google Shape;1183;p8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84" name="Google Shape;1184;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185" name="Google Shape;1185;p81"/>
          <p:cNvPicPr preferRelativeResize="0"/>
          <p:nvPr/>
        </p:nvPicPr>
        <p:blipFill rotWithShape="1">
          <a:blip r:embed="rId3">
            <a:alphaModFix/>
          </a:blip>
          <a:srcRect b="0" l="0" r="0" t="0"/>
          <a:stretch/>
        </p:blipFill>
        <p:spPr>
          <a:xfrm>
            <a:off x="1395378" y="798150"/>
            <a:ext cx="1268972" cy="1187580"/>
          </a:xfrm>
          <a:prstGeom prst="rect">
            <a:avLst/>
          </a:prstGeom>
          <a:noFill/>
          <a:ln>
            <a:noFill/>
          </a:ln>
          <a:effectLst>
            <a:outerShdw blurRad="304800" sx="66000" rotWithShape="0" algn="ctr" dir="5400000" dist="12700" sy="66000">
              <a:srgbClr val="000000">
                <a:alpha val="49411"/>
              </a:srgbClr>
            </a:outerShdw>
          </a:effectLst>
        </p:spPr>
      </p:pic>
      <p:sp>
        <p:nvSpPr>
          <p:cNvPr id="1186" name="Google Shape;1186;p81"/>
          <p:cNvSpPr txBox="1"/>
          <p:nvPr/>
        </p:nvSpPr>
        <p:spPr>
          <a:xfrm>
            <a:off x="1395377" y="635026"/>
            <a:ext cx="1214100" cy="1032300"/>
          </a:xfrm>
          <a:prstGeom prst="rect">
            <a:avLst/>
          </a:prstGeom>
          <a:noFill/>
          <a:ln>
            <a:noFill/>
          </a:ln>
        </p:spPr>
        <p:txBody>
          <a:bodyPr anchorCtr="0" anchor="ctr" bIns="34275" lIns="68575" spcFirstLastPara="1" rIns="68575" wrap="square" tIns="34275">
            <a:noAutofit/>
          </a:bodyPr>
          <a:lstStyle/>
          <a:p>
            <a:pPr indent="0" lvl="0" marL="0" marR="0" rtl="0" algn="ctr">
              <a:lnSpc>
                <a:spcPct val="90000"/>
              </a:lnSpc>
              <a:spcBef>
                <a:spcPts val="0"/>
              </a:spcBef>
              <a:spcAft>
                <a:spcPts val="0"/>
              </a:spcAft>
              <a:buClr>
                <a:schemeClr val="dk1"/>
              </a:buClr>
              <a:buSzPts val="3300"/>
              <a:buFont typeface="Courier"/>
              <a:buNone/>
            </a:pPr>
            <a:r>
              <a:rPr b="0" i="0" lang="en" sz="6000" u="none" cap="none" strike="noStrike">
                <a:solidFill>
                  <a:schemeClr val="dk1"/>
                </a:solidFill>
                <a:latin typeface="Courier"/>
                <a:ea typeface="Courier"/>
                <a:cs typeface="Courier"/>
                <a:sym typeface="Courier"/>
              </a:rPr>
              <a:t>Q</a:t>
            </a:r>
            <a:endParaRPr b="0" i="0" sz="6000" u="none" cap="none" strike="noStrike">
              <a:solidFill>
                <a:srgbClr val="000000"/>
              </a:solidFill>
              <a:latin typeface="Arial"/>
              <a:ea typeface="Arial"/>
              <a:cs typeface="Arial"/>
              <a:sym typeface="Arial"/>
            </a:endParaRPr>
          </a:p>
        </p:txBody>
      </p:sp>
      <p:sp>
        <p:nvSpPr>
          <p:cNvPr id="1187" name="Google Shape;1187;p81"/>
          <p:cNvSpPr txBox="1"/>
          <p:nvPr/>
        </p:nvSpPr>
        <p:spPr>
          <a:xfrm>
            <a:off x="2211925" y="2137825"/>
            <a:ext cx="6127800" cy="201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81"/>
          <p:cNvSpPr txBox="1"/>
          <p:nvPr/>
        </p:nvSpPr>
        <p:spPr>
          <a:xfrm>
            <a:off x="1863650" y="1873225"/>
            <a:ext cx="6846300" cy="238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200"/>
              <a:buFont typeface="Arial"/>
              <a:buNone/>
            </a:pPr>
            <a:r>
              <a:rPr b="0" i="0" lang="en" sz="4200" u="none" cap="none" strike="noStrike">
                <a:solidFill>
                  <a:srgbClr val="FFFFFF"/>
                </a:solidFill>
                <a:latin typeface="Roboto Light"/>
                <a:ea typeface="Roboto Light"/>
                <a:cs typeface="Roboto Light"/>
                <a:sym typeface="Roboto Light"/>
              </a:rPr>
              <a:t>What are the steps in </a:t>
            </a:r>
            <a:br>
              <a:rPr b="0" i="0" lang="en" sz="4200" u="none" cap="none" strike="noStrike">
                <a:solidFill>
                  <a:srgbClr val="FFFFFF"/>
                </a:solidFill>
                <a:latin typeface="Roboto Light"/>
                <a:ea typeface="Roboto Light"/>
                <a:cs typeface="Roboto Light"/>
                <a:sym typeface="Roboto Light"/>
              </a:rPr>
            </a:br>
            <a:r>
              <a:rPr b="0" i="0" lang="en" sz="4200" u="none" cap="none" strike="noStrike">
                <a:solidFill>
                  <a:srgbClr val="FFFFFF"/>
                </a:solidFill>
                <a:latin typeface="Roboto Light"/>
                <a:ea typeface="Roboto Light"/>
                <a:cs typeface="Roboto Light"/>
                <a:sym typeface="Roboto Light"/>
              </a:rPr>
              <a:t>the </a:t>
            </a:r>
            <a:r>
              <a:rPr b="1" i="0" lang="en" sz="4200" u="none" cap="none" strike="noStrike">
                <a:solidFill>
                  <a:srgbClr val="FF00FF"/>
                </a:solidFill>
                <a:latin typeface="Roboto"/>
                <a:ea typeface="Roboto"/>
                <a:cs typeface="Roboto"/>
                <a:sym typeface="Roboto"/>
              </a:rPr>
              <a:t>Analytics Paradigm</a:t>
            </a:r>
            <a:r>
              <a:rPr b="0" i="0" lang="en" sz="4200" u="none" cap="none" strike="noStrike">
                <a:solidFill>
                  <a:srgbClr val="FFFFFF"/>
                </a:solidFill>
                <a:latin typeface="Roboto Light"/>
                <a:ea typeface="Roboto Light"/>
                <a:cs typeface="Roboto Light"/>
                <a:sym typeface="Roboto Light"/>
              </a:rPr>
              <a:t>?</a:t>
            </a:r>
            <a:endParaRPr b="0" i="0" sz="42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82"/>
          <p:cNvSpPr/>
          <p:nvPr/>
        </p:nvSpPr>
        <p:spPr>
          <a:xfrm rot="2700000">
            <a:off x="4962685" y="1897830"/>
            <a:ext cx="994823" cy="952543"/>
          </a:xfrm>
          <a:prstGeom prst="roundRect">
            <a:avLst>
              <a:gd fmla="val 16667" name="adj"/>
            </a:avLst>
          </a:prstGeom>
          <a:solidFill>
            <a:srgbClr val="AB7CAA">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4" name="Google Shape;1194;p82"/>
          <p:cNvSpPr/>
          <p:nvPr/>
        </p:nvSpPr>
        <p:spPr>
          <a:xfrm rot="2700000">
            <a:off x="543449" y="2794461"/>
            <a:ext cx="994823" cy="952543"/>
          </a:xfrm>
          <a:prstGeom prst="roundRect">
            <a:avLst>
              <a:gd fmla="val 16667" name="adj"/>
            </a:avLst>
          </a:prstGeom>
          <a:solidFill>
            <a:srgbClr val="F2F778">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5" name="Google Shape;1195;p82"/>
          <p:cNvSpPr/>
          <p:nvPr/>
        </p:nvSpPr>
        <p:spPr>
          <a:xfrm rot="2700000">
            <a:off x="784649" y="3639494"/>
            <a:ext cx="460160" cy="460160"/>
          </a:xfrm>
          <a:prstGeom prst="roundRect">
            <a:avLst>
              <a:gd fmla="val 21222" name="adj"/>
            </a:avLst>
          </a:prstGeom>
          <a:solidFill>
            <a:srgbClr val="F2F778">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6" name="Google Shape;1196;p82"/>
          <p:cNvSpPr/>
          <p:nvPr/>
        </p:nvSpPr>
        <p:spPr>
          <a:xfrm rot="2700000">
            <a:off x="1408864" y="1900459"/>
            <a:ext cx="994823" cy="952543"/>
          </a:xfrm>
          <a:prstGeom prst="roundRect">
            <a:avLst>
              <a:gd fmla="val 16667" name="adj"/>
            </a:avLst>
          </a:prstGeom>
          <a:solidFill>
            <a:srgbClr val="AFCA54">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7" name="Google Shape;1197;p82"/>
          <p:cNvSpPr/>
          <p:nvPr/>
        </p:nvSpPr>
        <p:spPr>
          <a:xfrm rot="2700000">
            <a:off x="2305663" y="2778727"/>
            <a:ext cx="994823" cy="952543"/>
          </a:xfrm>
          <a:prstGeom prst="roundRect">
            <a:avLst>
              <a:gd fmla="val 16667" name="adj"/>
            </a:avLst>
          </a:prstGeom>
          <a:solidFill>
            <a:srgbClr val="3CA779">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8" name="Google Shape;1198;p82"/>
          <p:cNvSpPr/>
          <p:nvPr/>
        </p:nvSpPr>
        <p:spPr>
          <a:xfrm rot="2700000">
            <a:off x="3195031" y="1906273"/>
            <a:ext cx="994823" cy="952543"/>
          </a:xfrm>
          <a:prstGeom prst="roundRect">
            <a:avLst>
              <a:gd fmla="val 16667" name="adj"/>
            </a:avLst>
          </a:prstGeom>
          <a:solidFill>
            <a:srgbClr val="009193">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199" name="Google Shape;1199;p82"/>
          <p:cNvSpPr/>
          <p:nvPr/>
        </p:nvSpPr>
        <p:spPr>
          <a:xfrm rot="2700000">
            <a:off x="4084400" y="2783977"/>
            <a:ext cx="994823" cy="952543"/>
          </a:xfrm>
          <a:prstGeom prst="roundRect">
            <a:avLst>
              <a:gd fmla="val 16667" name="adj"/>
            </a:avLst>
          </a:prstGeom>
          <a:solidFill>
            <a:srgbClr val="B6D6FF">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0" name="Google Shape;1200;p82"/>
          <p:cNvSpPr/>
          <p:nvPr/>
        </p:nvSpPr>
        <p:spPr>
          <a:xfrm rot="2700000">
            <a:off x="5852054" y="2794462"/>
            <a:ext cx="994823" cy="952543"/>
          </a:xfrm>
          <a:prstGeom prst="roundRect">
            <a:avLst>
              <a:gd fmla="val 16667" name="adj"/>
            </a:avLst>
          </a:prstGeom>
          <a:solidFill>
            <a:srgbClr val="FFD966">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1" name="Google Shape;1201;p82"/>
          <p:cNvSpPr/>
          <p:nvPr/>
        </p:nvSpPr>
        <p:spPr>
          <a:xfrm rot="2700000">
            <a:off x="6730338" y="1899413"/>
            <a:ext cx="994823" cy="952543"/>
          </a:xfrm>
          <a:prstGeom prst="roundRect">
            <a:avLst>
              <a:gd fmla="val 16667" name="adj"/>
            </a:avLst>
          </a:prstGeom>
          <a:solidFill>
            <a:srgbClr val="FFC000">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2" name="Google Shape;1202;p82"/>
          <p:cNvSpPr/>
          <p:nvPr/>
        </p:nvSpPr>
        <p:spPr>
          <a:xfrm rot="2700000">
            <a:off x="7625351" y="2788488"/>
            <a:ext cx="994823" cy="952543"/>
          </a:xfrm>
          <a:prstGeom prst="roundRect">
            <a:avLst>
              <a:gd fmla="val 16667" name="adj"/>
            </a:avLst>
          </a:prstGeom>
          <a:solidFill>
            <a:srgbClr val="F4B081">
              <a:alpha val="51372"/>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3" name="Google Shape;1203;p82"/>
          <p:cNvSpPr/>
          <p:nvPr/>
        </p:nvSpPr>
        <p:spPr>
          <a:xfrm rot="2700000">
            <a:off x="2553471" y="3639494"/>
            <a:ext cx="460160" cy="460160"/>
          </a:xfrm>
          <a:prstGeom prst="roundRect">
            <a:avLst>
              <a:gd fmla="val 21222" name="adj"/>
            </a:avLst>
          </a:prstGeom>
          <a:solidFill>
            <a:srgbClr val="3CA779">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4" name="Google Shape;1204;p82"/>
          <p:cNvSpPr/>
          <p:nvPr/>
        </p:nvSpPr>
        <p:spPr>
          <a:xfrm rot="2700000">
            <a:off x="1686319" y="2704785"/>
            <a:ext cx="460160" cy="460160"/>
          </a:xfrm>
          <a:prstGeom prst="roundRect">
            <a:avLst>
              <a:gd fmla="val 21222" name="adj"/>
            </a:avLst>
          </a:prstGeom>
          <a:solidFill>
            <a:srgbClr val="AFCA54">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5" name="Google Shape;1205;p82"/>
          <p:cNvSpPr/>
          <p:nvPr/>
        </p:nvSpPr>
        <p:spPr>
          <a:xfrm rot="2700000">
            <a:off x="3456834" y="2698984"/>
            <a:ext cx="460160" cy="460160"/>
          </a:xfrm>
          <a:prstGeom prst="roundRect">
            <a:avLst>
              <a:gd fmla="val 21222" name="adj"/>
            </a:avLst>
          </a:prstGeom>
          <a:solidFill>
            <a:srgbClr val="009193">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6" name="Google Shape;1206;p82"/>
          <p:cNvSpPr/>
          <p:nvPr/>
        </p:nvSpPr>
        <p:spPr>
          <a:xfrm rot="2700000">
            <a:off x="4332353" y="3639494"/>
            <a:ext cx="460160" cy="460160"/>
          </a:xfrm>
          <a:prstGeom prst="roundRect">
            <a:avLst>
              <a:gd fmla="val 21222" name="adj"/>
            </a:avLst>
          </a:prstGeom>
          <a:solidFill>
            <a:srgbClr val="B6D6FF">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7" name="Google Shape;1207;p82"/>
          <p:cNvSpPr/>
          <p:nvPr/>
        </p:nvSpPr>
        <p:spPr>
          <a:xfrm rot="2700000">
            <a:off x="5238381" y="2715303"/>
            <a:ext cx="460160" cy="460160"/>
          </a:xfrm>
          <a:prstGeom prst="roundRect">
            <a:avLst>
              <a:gd fmla="val 21222" name="adj"/>
            </a:avLst>
          </a:prstGeom>
          <a:solidFill>
            <a:srgbClr val="AB7CAA">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8" name="Google Shape;1208;p82"/>
          <p:cNvSpPr/>
          <p:nvPr/>
        </p:nvSpPr>
        <p:spPr>
          <a:xfrm rot="2700000">
            <a:off x="6107927" y="3645393"/>
            <a:ext cx="460160" cy="460160"/>
          </a:xfrm>
          <a:prstGeom prst="roundRect">
            <a:avLst>
              <a:gd fmla="val 21222" name="adj"/>
            </a:avLst>
          </a:prstGeom>
          <a:solidFill>
            <a:srgbClr val="FFD966">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09" name="Google Shape;1209;p82"/>
          <p:cNvSpPr/>
          <p:nvPr/>
        </p:nvSpPr>
        <p:spPr>
          <a:xfrm rot="2700000">
            <a:off x="7007987" y="2729957"/>
            <a:ext cx="460160" cy="460160"/>
          </a:xfrm>
          <a:prstGeom prst="roundRect">
            <a:avLst>
              <a:gd fmla="val 21222" name="adj"/>
            </a:avLst>
          </a:prstGeom>
          <a:solidFill>
            <a:srgbClr val="FFC000">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0" name="Google Shape;1210;p82"/>
          <p:cNvSpPr/>
          <p:nvPr/>
        </p:nvSpPr>
        <p:spPr>
          <a:xfrm rot="2700000">
            <a:off x="7875581" y="3602153"/>
            <a:ext cx="460160" cy="460160"/>
          </a:xfrm>
          <a:prstGeom prst="roundRect">
            <a:avLst>
              <a:gd fmla="val 21222" name="adj"/>
            </a:avLst>
          </a:prstGeom>
          <a:solidFill>
            <a:srgbClr val="F4B081">
              <a:alpha val="6941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1211" name="Google Shape;1211;p82"/>
          <p:cNvSpPr txBox="1"/>
          <p:nvPr/>
        </p:nvSpPr>
        <p:spPr>
          <a:xfrm>
            <a:off x="2049876" y="311923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Define Strategy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and Metrics</a:t>
            </a:r>
            <a:endParaRPr b="0" i="0" sz="1100" u="none" cap="none" strike="noStrike">
              <a:solidFill>
                <a:srgbClr val="000000"/>
              </a:solidFill>
              <a:latin typeface="Arial"/>
              <a:ea typeface="Arial"/>
              <a:cs typeface="Arial"/>
              <a:sym typeface="Arial"/>
            </a:endParaRPr>
          </a:p>
        </p:txBody>
      </p:sp>
      <p:sp>
        <p:nvSpPr>
          <p:cNvPr id="1212" name="Google Shape;1212;p82"/>
          <p:cNvSpPr txBox="1"/>
          <p:nvPr/>
        </p:nvSpPr>
        <p:spPr>
          <a:xfrm>
            <a:off x="262505" y="3093050"/>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Decompose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Ask</a:t>
            </a:r>
            <a:endParaRPr b="0" i="0" sz="1100" u="none" cap="none" strike="noStrike">
              <a:solidFill>
                <a:srgbClr val="000000"/>
              </a:solidFill>
              <a:latin typeface="Arial"/>
              <a:ea typeface="Arial"/>
              <a:cs typeface="Arial"/>
              <a:sym typeface="Arial"/>
            </a:endParaRPr>
          </a:p>
        </p:txBody>
      </p:sp>
      <p:sp>
        <p:nvSpPr>
          <p:cNvPr id="1213" name="Google Shape;1213;p82"/>
          <p:cNvSpPr txBox="1"/>
          <p:nvPr/>
        </p:nvSpPr>
        <p:spPr>
          <a:xfrm>
            <a:off x="3808963" y="3086226"/>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Retrieve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the Data</a:t>
            </a:r>
            <a:endParaRPr b="0" i="0" sz="1100" u="none" cap="none" strike="noStrike">
              <a:solidFill>
                <a:srgbClr val="000000"/>
              </a:solidFill>
              <a:latin typeface="Arial"/>
              <a:ea typeface="Arial"/>
              <a:cs typeface="Arial"/>
              <a:sym typeface="Arial"/>
            </a:endParaRPr>
          </a:p>
        </p:txBody>
      </p:sp>
      <p:sp>
        <p:nvSpPr>
          <p:cNvPr id="1214" name="Google Shape;1214;p82"/>
          <p:cNvSpPr txBox="1"/>
          <p:nvPr/>
        </p:nvSpPr>
        <p:spPr>
          <a:xfrm>
            <a:off x="5589222" y="3100365"/>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Analyze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for Trends</a:t>
            </a:r>
            <a:endParaRPr b="0" i="0" sz="1100" u="none" cap="none" strike="noStrike">
              <a:solidFill>
                <a:srgbClr val="000000"/>
              </a:solidFill>
              <a:latin typeface="Arial"/>
              <a:ea typeface="Arial"/>
              <a:cs typeface="Arial"/>
              <a:sym typeface="Arial"/>
            </a:endParaRPr>
          </a:p>
        </p:txBody>
      </p:sp>
      <p:sp>
        <p:nvSpPr>
          <p:cNvPr id="1215" name="Google Shape;1215;p82"/>
          <p:cNvSpPr txBox="1"/>
          <p:nvPr/>
        </p:nvSpPr>
        <p:spPr>
          <a:xfrm>
            <a:off x="7353142" y="3071397"/>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Make the Call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or Tell the Story</a:t>
            </a:r>
            <a:endParaRPr b="0" i="0" sz="1100" u="none" cap="none" strike="noStrike">
              <a:solidFill>
                <a:srgbClr val="000000"/>
              </a:solidFill>
              <a:latin typeface="Arial"/>
              <a:ea typeface="Arial"/>
              <a:cs typeface="Arial"/>
              <a:sym typeface="Arial"/>
            </a:endParaRPr>
          </a:p>
        </p:txBody>
      </p:sp>
      <p:sp>
        <p:nvSpPr>
          <p:cNvPr id="1216" name="Google Shape;1216;p82"/>
          <p:cNvSpPr txBox="1"/>
          <p:nvPr/>
        </p:nvSpPr>
        <p:spPr>
          <a:xfrm>
            <a:off x="2922737" y="2120032"/>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Build Data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Retrieval Plan</a:t>
            </a:r>
            <a:endParaRPr b="0" i="0" sz="1100" u="none" cap="none" strike="noStrike">
              <a:solidFill>
                <a:srgbClr val="000000"/>
              </a:solidFill>
              <a:latin typeface="Arial"/>
              <a:ea typeface="Arial"/>
              <a:cs typeface="Arial"/>
              <a:sym typeface="Arial"/>
            </a:endParaRPr>
          </a:p>
        </p:txBody>
      </p:sp>
      <p:sp>
        <p:nvSpPr>
          <p:cNvPr id="1217" name="Google Shape;1217;p82"/>
          <p:cNvSpPr txBox="1"/>
          <p:nvPr/>
        </p:nvSpPr>
        <p:spPr>
          <a:xfrm>
            <a:off x="1123877" y="2131126"/>
            <a:ext cx="1528354" cy="457039"/>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Identify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Data Sources</a:t>
            </a:r>
            <a:endParaRPr b="0" i="0" sz="1100" u="none" cap="none" strike="noStrike">
              <a:solidFill>
                <a:srgbClr val="000000"/>
              </a:solidFill>
              <a:latin typeface="Arial"/>
              <a:ea typeface="Arial"/>
              <a:cs typeface="Arial"/>
              <a:sym typeface="Arial"/>
            </a:endParaRPr>
          </a:p>
        </p:txBody>
      </p:sp>
      <p:sp>
        <p:nvSpPr>
          <p:cNvPr id="1218" name="Google Shape;1218;p82"/>
          <p:cNvSpPr txBox="1"/>
          <p:nvPr/>
        </p:nvSpPr>
        <p:spPr>
          <a:xfrm>
            <a:off x="4704284" y="2146189"/>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Assemble</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 and Clean</a:t>
            </a:r>
            <a:endParaRPr b="0" i="0" sz="1100" u="none" cap="none" strike="noStrike">
              <a:solidFill>
                <a:srgbClr val="000000"/>
              </a:solidFill>
              <a:latin typeface="Arial"/>
              <a:ea typeface="Arial"/>
              <a:cs typeface="Arial"/>
              <a:sym typeface="Arial"/>
            </a:endParaRPr>
          </a:p>
        </p:txBody>
      </p:sp>
      <p:sp>
        <p:nvSpPr>
          <p:cNvPr id="1219" name="Google Shape;1219;p82"/>
          <p:cNvSpPr txBox="1"/>
          <p:nvPr/>
        </p:nvSpPr>
        <p:spPr>
          <a:xfrm>
            <a:off x="6473890" y="2168220"/>
            <a:ext cx="1528354" cy="398281"/>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000"/>
              <a:buFont typeface="Arial"/>
              <a:buNone/>
            </a:pPr>
            <a:r>
              <a:rPr b="1" i="0" lang="en" sz="1000" u="none" cap="none" strike="noStrike">
                <a:solidFill>
                  <a:schemeClr val="dk1"/>
                </a:solidFill>
                <a:latin typeface="Arial"/>
                <a:ea typeface="Arial"/>
                <a:cs typeface="Arial"/>
                <a:sym typeface="Arial"/>
              </a:rPr>
              <a:t>Acknowledge </a:t>
            </a:r>
            <a:br>
              <a:rPr b="1" i="0" lang="en" sz="1000" u="none" cap="none" strike="noStrike">
                <a:solidFill>
                  <a:schemeClr val="dk1"/>
                </a:solidFill>
                <a:latin typeface="Arial"/>
                <a:ea typeface="Arial"/>
                <a:cs typeface="Arial"/>
                <a:sym typeface="Arial"/>
              </a:rPr>
            </a:br>
            <a:r>
              <a:rPr b="1" i="0" lang="en" sz="1000" u="none" cap="none" strike="noStrike">
                <a:solidFill>
                  <a:schemeClr val="dk1"/>
                </a:solidFill>
                <a:latin typeface="Arial"/>
                <a:ea typeface="Arial"/>
                <a:cs typeface="Arial"/>
                <a:sym typeface="Arial"/>
              </a:rPr>
              <a:t>Limitations</a:t>
            </a:r>
            <a:endParaRPr b="0" i="0" sz="1100" u="none" cap="none" strike="noStrike">
              <a:solidFill>
                <a:srgbClr val="000000"/>
              </a:solidFill>
              <a:latin typeface="Arial"/>
              <a:ea typeface="Arial"/>
              <a:cs typeface="Arial"/>
              <a:sym typeface="Arial"/>
            </a:endParaRPr>
          </a:p>
        </p:txBody>
      </p:sp>
      <p:pic>
        <p:nvPicPr>
          <p:cNvPr id="1220" name="Google Shape;1220;p82"/>
          <p:cNvPicPr preferRelativeResize="0"/>
          <p:nvPr/>
        </p:nvPicPr>
        <p:blipFill rotWithShape="1">
          <a:blip r:embed="rId3">
            <a:alphaModFix/>
          </a:blip>
          <a:srcRect b="0" l="0" r="0" t="0"/>
          <a:stretch/>
        </p:blipFill>
        <p:spPr>
          <a:xfrm>
            <a:off x="90759" y="1480830"/>
            <a:ext cx="8962483" cy="2708228"/>
          </a:xfrm>
          <a:prstGeom prst="rect">
            <a:avLst/>
          </a:prstGeom>
          <a:noFill/>
          <a:ln>
            <a:noFill/>
          </a:ln>
        </p:spPr>
      </p:pic>
      <p:sp>
        <p:nvSpPr>
          <p:cNvPr id="1221" name="Google Shape;1221;p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Analytics Paradigm</a:t>
            </a:r>
            <a:endParaRPr/>
          </a:p>
        </p:txBody>
      </p:sp>
      <p:sp>
        <p:nvSpPr>
          <p:cNvPr id="1222" name="Google Shape;1222;p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Regardless of type or industry, this paradigm provides a repeatable pathway for effective data problem solving.</a:t>
            </a:r>
            <a:endParaRPr/>
          </a:p>
        </p:txBody>
      </p:sp>
      <p:sp>
        <p:nvSpPr>
          <p:cNvPr id="1223" name="Google Shape;1223;p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24" name="Google Shape;1224;p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8" name="Shape 1228"/>
        <p:cNvGrpSpPr/>
        <p:nvPr/>
      </p:nvGrpSpPr>
      <p:grpSpPr>
        <a:xfrm>
          <a:off x="0" y="0"/>
          <a:ext cx="0" cy="0"/>
          <a:chOff x="0" y="0"/>
          <a:chExt cx="0" cy="0"/>
        </a:xfrm>
      </p:grpSpPr>
      <p:sp>
        <p:nvSpPr>
          <p:cNvPr id="1229" name="Google Shape;1229;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Let’s Start with the Basics</a:t>
            </a:r>
            <a:endParaRPr/>
          </a:p>
        </p:txBody>
      </p:sp>
      <p:sp>
        <p:nvSpPr>
          <p:cNvPr id="1230" name="Google Shape;1230;p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31" name="Google Shape;1231;p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232" name="Google Shape;1232;p83"/>
          <p:cNvPicPr preferRelativeResize="0"/>
          <p:nvPr/>
        </p:nvPicPr>
        <p:blipFill rotWithShape="1">
          <a:blip r:embed="rId3">
            <a:alphaModFix/>
          </a:blip>
          <a:srcRect b="0" l="0" r="0" t="0"/>
          <a:stretch/>
        </p:blipFill>
        <p:spPr>
          <a:xfrm>
            <a:off x="-12300" y="1430025"/>
            <a:ext cx="9144000" cy="236219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